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4" r:id="rId2"/>
    <p:sldId id="257" r:id="rId3"/>
    <p:sldId id="299" r:id="rId4"/>
    <p:sldId id="300" r:id="rId5"/>
    <p:sldId id="301" r:id="rId6"/>
    <p:sldId id="298" r:id="rId7"/>
    <p:sldId id="262" r:id="rId8"/>
    <p:sldId id="282" r:id="rId9"/>
    <p:sldId id="290" r:id="rId10"/>
    <p:sldId id="267" r:id="rId11"/>
    <p:sldId id="295" r:id="rId12"/>
    <p:sldId id="279" r:id="rId13"/>
    <p:sldId id="294" r:id="rId14"/>
    <p:sldId id="259" r:id="rId15"/>
    <p:sldId id="291" r:id="rId16"/>
    <p:sldId id="296" r:id="rId17"/>
    <p:sldId id="293" r:id="rId18"/>
    <p:sldId id="297" r:id="rId19"/>
    <p:sldId id="292" r:id="rId20"/>
    <p:sldId id="263" r:id="rId21"/>
    <p:sldId id="289" r:id="rId22"/>
    <p:sldId id="280" r:id="rId23"/>
    <p:sldId id="281" r:id="rId24"/>
    <p:sldId id="275" r:id="rId25"/>
    <p:sldId id="276" r:id="rId26"/>
    <p:sldId id="277" r:id="rId27"/>
    <p:sldId id="260" r:id="rId28"/>
    <p:sldId id="272" r:id="rId29"/>
    <p:sldId id="271" r:id="rId30"/>
    <p:sldId id="273" r:id="rId31"/>
    <p:sldId id="274" r:id="rId32"/>
    <p:sldId id="288" r:id="rId33"/>
    <p:sldId id="268" r:id="rId34"/>
    <p:sldId id="305" r:id="rId35"/>
    <p:sldId id="269" r:id="rId36"/>
    <p:sldId id="264" r:id="rId37"/>
    <p:sldId id="266" r:id="rId38"/>
    <p:sldId id="302" r:id="rId39"/>
    <p:sldId id="284" r:id="rId40"/>
    <p:sldId id="303" r:id="rId41"/>
    <p:sldId id="265" r:id="rId42"/>
    <p:sldId id="30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44B"/>
    <a:srgbClr val="212C48"/>
    <a:srgbClr val="A72300"/>
    <a:srgbClr val="1FC998"/>
    <a:srgbClr val="1D23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7" d="100"/>
          <a:sy n="87" d="100"/>
        </p:scale>
        <p:origin x="518" y="82"/>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2:35.436"/>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0 27,'152'-12,"-35"2,540 5,-361 8,-208-3,-145 23,48-19,-8 5,-1-2,-1 0,0-1,1 0,-2-2,1 0,-22 0,17-2,-37 8,38-6,-39 3,-389-6,218-3,212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4:41.641"/>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1481 99,'-10'1,"0"0,0 1,1 0,-1 1,0 0,1 0,-1 1,1 0,0 1,0 0,1 0,-1 1,-8 8,-11 6,22-17,-1 1,0-1,1 0,-1-1,0 0,-1 0,1 0,0-1,-14 1,-9-1,-33-4,14 1,-647 0,366 3,324-1,0 0,0-1,0 0,1 0,-1 0,-8-3,13 3,0 1,0 0,1-1,-1 1,0-1,0 1,1-1,-1 1,0-1,1 1,-1-1,0 0,1 0,-1 1,1-1,-1 0,1 0,-1 1,1-1,-1-1,1 1,1 0,-1-1,0 1,0 0,0 0,1 0,-1-1,0 1,1 0,-1 0,1 0,0 0,-1 0,1 0,0 0,0 0,-1 0,1 0,2-1,10-8,0 0,0 0,1 1,20-9,3-2,-23 12,0 1,1 0,0 1,0 0,1 2,-1-1,1 2,0 0,22 0,39-7,-41 5,46-2,798 8,-876-1,0 0,0 0,0 0,0 1,0 0,0 0,0 0,0 0,7 3,-9-2,0-1,0 1,0-1,0 1,0 0,0 0,-1 0,1 0,-1 1,1-1,-1 0,0 0,0 1,0-1,0 1,1 3,17 39,2 5,-19-47,-2 1,1-1,0 0,0 1,-1-1,0 1,0-1,0 1,0-1,-1 1,1-1,-2 4,1-4,0-1,0 0,-1 0,1 0,-1 0,1-1,-1 1,0 0,1 0,-1-1,0 0,0 1,0-1,-1 0,1 0,0 0,0 0,0 0,-1 0,1-1,-1 1,1-1,0 0,-3 0,-11 2,0-2,-25-2,24 1,-17 1,20 1,0-2,-1 1,1-2,-16-3,15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4:57.85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78,'1027'0,"-1021"0,-1-1,1 0,0 0,0 0,0-1,-1 0,9-3,-13 4,0 1,-1 0,1-1,0 1,0-1,0 1,0-1,0 1,0-1,-1 0,1 1,0-1,0 0,-1 0,1 1,-1-1,1 0,0 0,-1 0,0 0,1 0,-1 0,1 0,-1 0,0 0,0 0,0 0,0 0,0 0,0 0,0 0,0 0,0 0,0 0,0 0,-1 0,1 0,0 0,-1 0,1 0,0 0,-1 1,0-1,1 0,-1 0,1 0,-1 0,0 1,0-1,1 0,-2 0,-2-2,1 1,-1 0,1-1,-1 1,0 1,0-1,0 0,0 1,0 0,0 0,0 0,0 1,-7-1,-62 2,47 0,-318 1,327-1,-1 1,1 1,-18 4,16-3,0 0,-26 1,27-4,-11-1,0 2,-52 9,51-6,-1-1,0-2,-49-2,43-1,16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5:03.32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166 0,'-4'0,"-6"0,-5 0,-4 0,-3 0,-2 0,-1 0,-1 0,5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5:12.75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1,'1197'0,"-1176"0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5:20.97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79,'47'-3,"51"-8,43-2,-101 14,-27 0,-1-1,0 1,1-2,-1 0,1 0,-1-1,0-1,0 0,0-1,0 0,14-7,-18 7,0 0,1 1,-1 0,1 0,0 1,0 0,0 0,13 0,80 4,-50 0,538-1,-628 1,1 2,-71 17,-6 1,99-19,-1 1,1 1,-1 0,-26 14,29-12,-2-1,1 0,-1-1,0-1,-23 4,-13-5,-77-5,74 0,-60 5,48 8,48-7,0 0,-27 1,22-5,2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5:31.56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0 104,'1198'0,"-1193"0,0 0,-1 0,1-1,0 0,0 0,0 0,-1 0,7-3,-10 3,0 1,0-1,0 0,0 1,0-1,0 0,0 0,0 1,-1-1,1 0,0 0,-1 0,1 0,-1 0,1 0,-1 0,1 0,-1 0,0 0,1 0,-1-1,0 1,0 0,0 0,0 0,0 0,0 0,0-1,0 1,-1 0,1 0,0 0,-1 0,1 0,0 0,-1 0,0 0,1 0,-1 0,1 0,-2-1,-2-2,1 0,0 0,-1 0,1 1,-1-1,0 1,0 0,0 0,-1 1,1-1,-1 1,1 0,-1 0,0 0,0 1,0 0,0 0,-9-1,-12 0,1 1,-42 4,20 0,-551-2,316-2,278 1,-1 0,1 0,0 1,0 0,0-1,0 1,0 0,0 1,0-1,0 1,-5 3,2 0,-1 1,1 1,-12 12,9-8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5:37.27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345 127,'138'-2,"150"4,-213 10,-53-7,43 2,-48-6,1-1,0 0,0 2,1 0,-1 1,0 0,27 11,-27-8,0-1,0 0,1-2,35 3,77-5,-72-2,-55 1,-1 0,1 0,-1 0,1-1,-1 1,1-1,-1 0,1 0,-1 0,0 0,0-1,1 1,-1-1,5-4,-6 4,0-1,0 1,0-1,0 0,0 0,-1 0,0 0,1 0,-1 0,0 0,0 0,-1-1,1 1,-1 0,0-1,1-2,-1 2,1-6,-1-1,0-1,0 1,-4-20,3 28,0 1,1-1,-1 1,0-1,0 1,-1 0,1-1,0 1,-1 0,1 0,-1 0,0 0,0 0,0 0,0 0,0 1,0-1,0 1,-1 0,1-1,0 1,-1 0,1 0,-1 1,1-1,-3 0,-8 0,0 0,0 1,0 0,0 1,0 1,1 0,-23 7,-18 2,-103 19,82-14,-2-3,0-4,-77 1,-411-12,397 2,314 0,-125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5:45.48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1197 78,'-1125'0,"1119"-1,0 1,1-1,-1 0,0-1,0 1,1-1,-9-4,13 6,0-1,0 1,0 0,1-1,-1 1,0-1,0 1,0-1,0 0,0 1,1-1,-1 0,0 1,1-1,-1 0,0 0,1 0,-1 0,1 1,-1-1,1 0,0 0,-1 0,1 0,0 0,0 0,0 0,-1 0,1 0,0 0,0 0,1 0,-1 0,0 0,0 0,0 0,1 0,-1 0,0 0,1 0,-1 0,1 0,-1 0,1 0,0 0,-1 1,1-1,0 0,-1 0,1 1,1-2,1 0,0 0,0 0,0 0,0 0,1 1,-1-1,0 1,1 0,-1 0,1 0,-1 0,7 0,47 0,-40 1,1096 3,-1092-3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5:57.04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1370 101,'-333'-13,"-28"1,-315 12,796 2,136-4,-20-35,-160 22,103-7,185 20,-174 5,-142-3,-27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6:04.49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1301 54,'-563'0,"533"2,-1 2,1 0,1 3,-42 13,31-8,-53 8,29-15,-116-3,87-4,89 2,0 0,1-1,-1 1,1-1,-1 1,1-1,-1 0,1-1,-1 1,1 0,0-1,-1 0,1 0,0 0,0 0,-4-5,5 5,1 0,-1 0,1 0,-1 0,1-1,0 1,0 0,0-1,1 1,-1-1,0 1,1-1,0 1,0-1,-1 1,1-1,1 0,-1 1,0-1,1 1,-1-1,1 1,0-1,0 1,1-3,-1 2,1 1,-1 0,1-1,0 1,0 0,-1 0,2 0,-1 0,0 0,0 1,0-1,1 1,-1-1,1 1,-1 0,1 0,0 0,-1 0,1 0,0 1,5-1,8-1,-1 1,30 2,-25 0,657 3,-428-5,-205 6,-29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2:40.526"/>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0 1,'1271'0,"-1250"0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6:27.80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0,'1222'0,"-1201"0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6:40.99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0,'1248'0,"-1244"0,1 0,-1 1,1-1,-1 1,1 0,-1 0,1 1,-1-1,0 1,7 4,-9-5,-1 0,0 0,1 0,-1 0,0 0,0 0,0 1,1-1,-1 1,-1-1,1 1,0-1,0 1,-1-1,1 1,0 0,-1-1,0 1,1 0,-1-1,0 1,0 0,0 0,0-1,0 1,0 0,-1-1,1 1,-1 0,1-1,-2 3,1-2,0 0,0 1,0-1,-1 0,1-1,-1 1,0 0,1 0,-1-1,0 1,0-1,0 1,0-1,0 0,-1 0,1 0,0 0,0 0,-1 0,1-1,-1 1,-2 0,-9 0,1 1,-25-2,28 0,-894-4,883 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30T14:32:24.018"/>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0 1,'0'0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7:28.41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50,'636'0,"-619"-1,0-1,32-7,25-3,97 13,38-3,-144-10,-46 8,-1 1,26-2,167 5,-220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7:33.06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51,'23'-1,"0"-1,31-7,31-4,69 14,25-3,-97-9,-54 5,44-1,352 6,-204 3,-199-2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7:51.08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1,'1490'0,"-1469"0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7:58.54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0,'1344'0,"-1323"0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8:03.78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1,'1417'0,"-1396"0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8:09.44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51,'754'0,"-729"-1,1-1,27-7,-26 4,42-2,-41 4,40-7,-40 5,43-3,241 8,-170 1,-151-1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8:14.1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0,'1198'0,"-1177"0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3:05.644"/>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0 0,'1198'0,"-1177"0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8:29.72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81,'416'0,"-388"2,51 9,9 0,-75-9,0 0,-1 0,1 1,-1 1,20 8,6 2,-15-8,0-2,1-1,-1-1,0-1,1-1,27-3,16 0,324 3,-386 0,0 0,0 0,0-1,0 0,0 0,0 0,0 0,5-3,-9 3,0 1,0-1,0 1,0-1,0 0,-1 0,1 1,0-1,0 0,0 0,-1 0,1 0,-1 0,1 0,-1 0,1 0,-1 0,1 0,-1 0,0 0,1 0,-1 0,0 0,0 0,0 0,0 0,0-1,0 1,0 0,-1 0,1 0,0 0,-1 0,1 0,0 0,-1 0,1 0,-1 0,0 0,1 0,-1 0,-1-1,-13-27,13 25,1 0,-1 0,1 0,-1 1,0-1,-1 1,1-1,-1 1,1 0,-1-1,0 1,0 1,-1-1,1 0,-1 1,1 0,-1 0,1 0,-1 0,0 0,-7-1,-18-1,-1 2,1 1,-49 4,0 1,-875-4,932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8:44.95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141 1,'-4'0,"-6"0,-5 0,-4 0,-3 0,-2 0,-1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8:50.30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266 1,'-4'0,"-6"0,-5 0,-4 0,-3 0,-2 0,-1 0,-1 0,1 0,0 0,0 0,0 0,4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8:54.18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437 0,'-3'1,"1"0,-1 0,0 1,1-1,-1 1,1-1,-1 1,1 0,0-1,-3 4,-16 10,10-11,-1 0,0-1,0 0,0-1,-1 0,-13 0,-79-4,41-1,-33 3,76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9:06.07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1527 10,'-1467'0,"1423"-4,29-1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9:30.27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1365 0,'-1344'0,"1323"0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9:50.043"/>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1 0,'24'1,"0"2,29 5,-27-3,43 3,-34-8,-7 0,1 2,-1 0,34 8,-23-4,1-1,-1-2,1-2,44-4,6 0,544 3,-613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19:57.976"/>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1 28,'272'-13,"2"0,-175 11,111 6,-126 7,-48-5,44 2,370-9,-450 1,0 0,0 0,0 0,0 1,0-1,-1 0,1 0,0 0,0 0,0 0,0 0,0 0,0 0,0 0,0 0,0 0,0 0,0 1,0-1,0 0,0 0,0 0,0 0,0 0,0 0,0 0,0 0,0 0,1 0,-1 0,0 1,0-1,0 0,0 0,0 0,0 0,0 0,0 0,0 0,0 0,0 0,0 0,0 0,0 0,0 0,1 0,-1 0,0 0,0 0,0 0,0 0,0 0,0 0,0 0,0 0,0 0,0 0,0 0,1 0,-1 0,0 0,0 0,0 0,0 0,0 0,0 0,0 0,0 0,-8 6,-16 7,21-12,-7 4,1-1,-1 0,-19 4,10-4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0:07.400"/>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0 128,'1175'0,"-1171"0,0 0,-1 0,1-1,0 1,0-1,-1 0,1 0,-1 0,1-1,-1 1,1-1,-1 0,0 0,0 0,0 0,4-4,-5 5,-1-1,1 0,-1-1,0 1,0 0,0 0,0 0,0-1,0 1,0-1,-1 1,1 0,-1-1,0 1,1-1,-1 1,0-1,-1 1,1-1,0 1,-1-1,1 1,-1-1,0 1,-2-5,2 5,-1-1,0 1,0-1,0 1,0 0,0-1,0 1,-1 0,1 0,-1 1,1-1,-1 0,0 1,0 0,1 0,-1-1,0 2,0-1,0 0,0 1,0-1,-4 1,-12-2,1 2,-31 2,26 0,-688 2,395-6,295 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0:14.572"/>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1 101,'3'-1,"0"0,0 0,0 0,0-1,0 1,0-1,0 1,-1-1,5-3,11-7,21-5,52-17,-72 28,0 2,1 0,0 1,39-1,967 7,-1020-3,0 1,0-1,0 2,-1-1,1 1,0-1,7 5,-12-6,0 1,0-1,0 0,0 1,0-1,0 1,-1-1,1 1,0 0,0-1,0 1,-1 0,1-1,0 1,-1 0,1 0,0 0,-1 0,0 0,1-1,-1 1,1 0,-1 0,0 0,0 0,1 0,-1 0,0 0,0 0,0 0,0 0,0 1,0-1,-1 0,1 0,0 0,0 0,-1-1,1 1,0 0,-1 0,1 0,-1 0,0 0,1 0,-1-1,0 1,1 0,-1 0,0-1,-1 2,-1 0,0 0,0 1,0-2,-1 1,1 0,-1 0,1-1,-1 0,1 0,-1 0,0 0,0-1,-4 1,-54 0,44-2,-479-2,355 3,111 2,-52 9,49-6,-38 2,-74-7,125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3:31.712"/>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0 0,'1565'0,"-1632"0,44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0:20.367"/>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0 0,'1418'0,"-1397"0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0:25.707"/>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1 0,'1392'0,"-1371"0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0:30.624"/>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0 26,'636'0,"-611"-1,-1-1,29-7,-27 4,42-2,268 6,-160 2,-155-1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0:38.968"/>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1 125,'540'0,"-516"-2,0 0,28-7,-26 4,42-2,-22 7,-33 1,0 0,1-1,-1-1,0 0,0-1,0-1,20-6,-12 2,0 0,1 1,0 0,0 2,1 1,-1 1,45 1,-52 1,0-2,0 0,0-1,0-1,25-9,-24 7,1 1,0 1,0 0,19-1,-28 4,0 1,0 0,-1 0,1 1,0-1,8 4,-14-4,0 1,0 0,0 0,0 0,0 0,0 1,0-1,0 0,0 1,0 0,-1-1,1 1,-1 0,1 0,-1 0,0 0,0 0,0 0,0 0,0 0,0 0,-1 0,1 1,0 2,2 14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0:45.810"/>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1 27,'491'0,"-467"-2,-1 0,30-7,-27 4,43-2,445 6,-248 2,-245-1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08:46:23.647"/>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1 0,'1295'0,"-1274"0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3:55.661"/>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1 50,'906'0,"-888"-1,0 0,33-9,-32 6,1 0,23 0,82-8,14-1,-80 12,107 4,-164-3,1 1,-1-1,1 1,-1 0,1 0,-1 0,0 0,1 0,-1 0,0 1,0-1,0 1,0 0,0 0,0-1,-1 1,1 0,0 0,-1 1,0-1,1 0,-1 0,0 1,0-1,0 1,-1-1,2 5,-2-5,1 0,-1 1,0-1,0 1,0-1,0 0,0 1,0-1,0 1,-1-1,0 0,1 1,-1-1,0 0,0 0,0 1,0-1,0 0,-1 0,1 0,-1 0,1-1,-1 1,0 0,0-1,0 1,0-1,0 1,-3 0,-8 2,0 0,0-2,-1 0,1 0,-1-1,1-1,-1 0,-25-4,-9 1,-123 2,150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4:00.882"/>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0 0,'1492'0,"-1471"0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4:09.913"/>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1 101,'60'-21,"-13"6,-10-1,-20 8,1 0,-1 1,2 1,-1 1,1 0,0 1,29-2,343 9,-368-2,0 1,32 8,-30-5,44 3,13-9,31 2,-106 1,-1 0,1 0,-1 1,1 0,-1 1,0-1,0 1,-1 0,1 1,-1-1,0 1,7 8,17 14,-25-24,0 0,-1 0,1 1,-1-1,0 1,0 0,-1 0,1 0,-1 0,0 0,3 7,-5-11,0 1,0-1,0 1,0-1,0 1,0-1,-1 1,1-1,0 1,0-1,0 1,-1-1,1 1,0-1,0 0,-1 1,1-1,0 1,-1-1,1 0,-1 1,1-1,0 0,-1 1,1-1,-1 0,1 0,-1 0,1 1,-1-1,1 0,-1 0,0 0,-19 3,17-3,-269 1,121-4,-547 4,678-1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4:19.872"/>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96 52,'392'0,"-376"-1,0-1,0-1,0 0,0-1,19-8,-17 6,-1 1,1 0,33-3,240 6,-142 4,-143-2,17 0,35 5,-53-5,-1 1,1 0,0 0,-1 0,1 0,-1 1,0 0,0 0,1 0,-1 0,0 1,-1 0,1-1,5 6,-9-7,1 0,0 0,0 0,-1 0,1 0,0 0,-1 0,1 0,-1 0,1 0,-1 0,0 0,1 1,-1-1,0 0,0 0,0 0,0 1,0-1,0 0,0 0,0 0,-1 1,1 1,-1-2,0 1,-1-1,1 1,0-1,0 1,-1-1,1 0,-1 0,1 1,-1-1,1 0,-1-1,-3 3,-3 0,-1 0,1-1,-1 0,1 0,-14 0,-89 0,58-3,-61 8,30 5,-6 1,-150 3,163-18,-136 3,131 11,52-7,-54 3,60-8,3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2:24:31.993"/>
    </inkml:context>
    <inkml:brush xml:id="br0">
      <inkml:brushProperty name="width" value="0.2" units="cm"/>
      <inkml:brushProperty name="height" value="0.4" units="cm"/>
      <inkml:brushProperty name="color" value="#00B44B"/>
      <inkml:brushProperty name="tip" value="rectangle"/>
      <inkml:brushProperty name="rasterOp" value="maskPen"/>
      <inkml:brushProperty name="ignorePressure" value="1"/>
    </inkml:brush>
  </inkml:definitions>
  <inkml:trace contextRef="#ctx0" brushRef="#br0">425 99,'71'1,"78"-3,-83-10,-48 8,0 1,28-2,-16 4,2 1,-1-2,57-9,-52 2,-5 1,1 2,-1 1,47-2,0 6,113 4,-188-3,0 1,0 0,0-1,0 1,0 1,0-1,0 0,-1 1,1-1,0 1,-1 0,0 0,1 0,-1 0,3 4,29 44,-11-15,-18-29,8 12,-14-12,-10-5,-14-5,1-1,0-1,1-1,-38-16,45 17,-2 1,1 0,0 2,-1 0,0 1,-31 0,5 0,16-2,-35-8,15 3,-35-8,34 7,0 1,-67-2,-31 13,-71-3,109-10,-72-2,102 13,48 1,26-1,12 0,607 0,-593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F90CA-7CF2-D255-36D6-37087090E7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8E5143C-103E-4D39-97E0-39F69ABD481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F33522-1D08-3005-4698-A46D34379F05}"/>
              </a:ext>
            </a:extLst>
          </p:cNvPr>
          <p:cNvSpPr>
            <a:spLocks noGrp="1"/>
          </p:cNvSpPr>
          <p:nvPr>
            <p:ph type="dt" sz="half" idx="10"/>
          </p:nvPr>
        </p:nvSpPr>
        <p:spPr/>
        <p:txBody>
          <a:bodyPr/>
          <a:lstStyle/>
          <a:p>
            <a:fld id="{D22C10F6-4068-49D1-9E12-F4E316146991}" type="datetimeFigureOut">
              <a:rPr lang="en-IN" smtClean="0"/>
              <a:t>03-01-2025</a:t>
            </a:fld>
            <a:endParaRPr lang="en-IN"/>
          </a:p>
        </p:txBody>
      </p:sp>
      <p:sp>
        <p:nvSpPr>
          <p:cNvPr id="5" name="Footer Placeholder 4">
            <a:extLst>
              <a:ext uri="{FF2B5EF4-FFF2-40B4-BE49-F238E27FC236}">
                <a16:creationId xmlns:a16="http://schemas.microsoft.com/office/drawing/2014/main" id="{73425A74-6E80-D425-937A-60923D0B80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E0218B-CC86-861F-F372-3BA5F1DB9127}"/>
              </a:ext>
            </a:extLst>
          </p:cNvPr>
          <p:cNvSpPr>
            <a:spLocks noGrp="1"/>
          </p:cNvSpPr>
          <p:nvPr>
            <p:ph type="sldNum" sz="quarter" idx="12"/>
          </p:nvPr>
        </p:nvSpPr>
        <p:spPr/>
        <p:txBody>
          <a:bodyPr/>
          <a:lstStyle/>
          <a:p>
            <a:fld id="{005CD947-2235-4D95-B2BA-B8DA039E78C4}" type="slidenum">
              <a:rPr lang="en-IN" smtClean="0"/>
              <a:t>‹#›</a:t>
            </a:fld>
            <a:endParaRPr lang="en-IN"/>
          </a:p>
        </p:txBody>
      </p:sp>
    </p:spTree>
    <p:extLst>
      <p:ext uri="{BB962C8B-B14F-4D97-AF65-F5344CB8AC3E}">
        <p14:creationId xmlns:p14="http://schemas.microsoft.com/office/powerpoint/2010/main" val="93101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3A69-0CE6-E493-C95D-0CB934B5EB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4A39FE-1D11-4160-3CFE-759E17C98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C3A0E4-50EE-96DE-8C72-3D0CF6228ECC}"/>
              </a:ext>
            </a:extLst>
          </p:cNvPr>
          <p:cNvSpPr>
            <a:spLocks noGrp="1"/>
          </p:cNvSpPr>
          <p:nvPr>
            <p:ph type="dt" sz="half" idx="10"/>
          </p:nvPr>
        </p:nvSpPr>
        <p:spPr/>
        <p:txBody>
          <a:bodyPr/>
          <a:lstStyle/>
          <a:p>
            <a:fld id="{D22C10F6-4068-49D1-9E12-F4E316146991}" type="datetimeFigureOut">
              <a:rPr lang="en-IN" smtClean="0"/>
              <a:t>03-01-2025</a:t>
            </a:fld>
            <a:endParaRPr lang="en-IN"/>
          </a:p>
        </p:txBody>
      </p:sp>
      <p:sp>
        <p:nvSpPr>
          <p:cNvPr id="5" name="Footer Placeholder 4">
            <a:extLst>
              <a:ext uri="{FF2B5EF4-FFF2-40B4-BE49-F238E27FC236}">
                <a16:creationId xmlns:a16="http://schemas.microsoft.com/office/drawing/2014/main" id="{88283635-E8C6-06D7-7C2D-D5709F5833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D36EE9-3D53-771A-2CFF-061FD4AF0954}"/>
              </a:ext>
            </a:extLst>
          </p:cNvPr>
          <p:cNvSpPr>
            <a:spLocks noGrp="1"/>
          </p:cNvSpPr>
          <p:nvPr>
            <p:ph type="sldNum" sz="quarter" idx="12"/>
          </p:nvPr>
        </p:nvSpPr>
        <p:spPr/>
        <p:txBody>
          <a:bodyPr/>
          <a:lstStyle/>
          <a:p>
            <a:fld id="{005CD947-2235-4D95-B2BA-B8DA039E78C4}" type="slidenum">
              <a:rPr lang="en-IN" smtClean="0"/>
              <a:t>‹#›</a:t>
            </a:fld>
            <a:endParaRPr lang="en-IN"/>
          </a:p>
        </p:txBody>
      </p:sp>
    </p:spTree>
    <p:extLst>
      <p:ext uri="{BB962C8B-B14F-4D97-AF65-F5344CB8AC3E}">
        <p14:creationId xmlns:p14="http://schemas.microsoft.com/office/powerpoint/2010/main" val="42316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82088-0787-BA70-AF84-8013CED93AB5}"/>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C4A299-0D17-FD4C-E7EE-EB4BF38D9CA4}"/>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3373A7-737E-E1B8-64D6-CBEF957A81B9}"/>
              </a:ext>
            </a:extLst>
          </p:cNvPr>
          <p:cNvSpPr>
            <a:spLocks noGrp="1"/>
          </p:cNvSpPr>
          <p:nvPr>
            <p:ph type="dt" sz="half" idx="10"/>
          </p:nvPr>
        </p:nvSpPr>
        <p:spPr/>
        <p:txBody>
          <a:bodyPr/>
          <a:lstStyle/>
          <a:p>
            <a:fld id="{D22C10F6-4068-49D1-9E12-F4E316146991}" type="datetimeFigureOut">
              <a:rPr lang="en-IN" smtClean="0"/>
              <a:t>03-01-2025</a:t>
            </a:fld>
            <a:endParaRPr lang="en-IN"/>
          </a:p>
        </p:txBody>
      </p:sp>
      <p:sp>
        <p:nvSpPr>
          <p:cNvPr id="5" name="Footer Placeholder 4">
            <a:extLst>
              <a:ext uri="{FF2B5EF4-FFF2-40B4-BE49-F238E27FC236}">
                <a16:creationId xmlns:a16="http://schemas.microsoft.com/office/drawing/2014/main" id="{59A45AC7-7EFF-DC8F-1C0D-947F451368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297E19-A12D-3D31-CDFA-4E6C110E8B52}"/>
              </a:ext>
            </a:extLst>
          </p:cNvPr>
          <p:cNvSpPr>
            <a:spLocks noGrp="1"/>
          </p:cNvSpPr>
          <p:nvPr>
            <p:ph type="sldNum" sz="quarter" idx="12"/>
          </p:nvPr>
        </p:nvSpPr>
        <p:spPr/>
        <p:txBody>
          <a:bodyPr/>
          <a:lstStyle/>
          <a:p>
            <a:fld id="{005CD947-2235-4D95-B2BA-B8DA039E78C4}" type="slidenum">
              <a:rPr lang="en-IN" smtClean="0"/>
              <a:t>‹#›</a:t>
            </a:fld>
            <a:endParaRPr lang="en-IN"/>
          </a:p>
        </p:txBody>
      </p:sp>
    </p:spTree>
    <p:extLst>
      <p:ext uri="{BB962C8B-B14F-4D97-AF65-F5344CB8AC3E}">
        <p14:creationId xmlns:p14="http://schemas.microsoft.com/office/powerpoint/2010/main" val="41433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01576-4C4A-59AD-0ACB-8C25877616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7AE642-81BF-B09D-62F9-C4CB8AC9A3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126646-E935-5054-276E-E225E9D47504}"/>
              </a:ext>
            </a:extLst>
          </p:cNvPr>
          <p:cNvSpPr>
            <a:spLocks noGrp="1"/>
          </p:cNvSpPr>
          <p:nvPr>
            <p:ph type="dt" sz="half" idx="10"/>
          </p:nvPr>
        </p:nvSpPr>
        <p:spPr/>
        <p:txBody>
          <a:bodyPr/>
          <a:lstStyle/>
          <a:p>
            <a:fld id="{D22C10F6-4068-49D1-9E12-F4E316146991}" type="datetimeFigureOut">
              <a:rPr lang="en-IN" smtClean="0"/>
              <a:t>03-01-2025</a:t>
            </a:fld>
            <a:endParaRPr lang="en-IN"/>
          </a:p>
        </p:txBody>
      </p:sp>
      <p:sp>
        <p:nvSpPr>
          <p:cNvPr id="5" name="Footer Placeholder 4">
            <a:extLst>
              <a:ext uri="{FF2B5EF4-FFF2-40B4-BE49-F238E27FC236}">
                <a16:creationId xmlns:a16="http://schemas.microsoft.com/office/drawing/2014/main" id="{9793EDD0-1E62-7EFE-BCF9-C7E9CA0697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ADAC64-93A7-251B-4CAC-E441844E3CAD}"/>
              </a:ext>
            </a:extLst>
          </p:cNvPr>
          <p:cNvSpPr>
            <a:spLocks noGrp="1"/>
          </p:cNvSpPr>
          <p:nvPr>
            <p:ph type="sldNum" sz="quarter" idx="12"/>
          </p:nvPr>
        </p:nvSpPr>
        <p:spPr/>
        <p:txBody>
          <a:bodyPr/>
          <a:lstStyle/>
          <a:p>
            <a:fld id="{005CD947-2235-4D95-B2BA-B8DA039E78C4}" type="slidenum">
              <a:rPr lang="en-IN" smtClean="0"/>
              <a:t>‹#›</a:t>
            </a:fld>
            <a:endParaRPr lang="en-IN"/>
          </a:p>
        </p:txBody>
      </p:sp>
    </p:spTree>
    <p:extLst>
      <p:ext uri="{BB962C8B-B14F-4D97-AF65-F5344CB8AC3E}">
        <p14:creationId xmlns:p14="http://schemas.microsoft.com/office/powerpoint/2010/main" val="339540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DCA7A-CF83-D696-A631-C0134358C275}"/>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6313120-C281-C499-C86A-DA1F37FE692C}"/>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52A319-5799-AEC0-FE9B-EC36B0916A26}"/>
              </a:ext>
            </a:extLst>
          </p:cNvPr>
          <p:cNvSpPr>
            <a:spLocks noGrp="1"/>
          </p:cNvSpPr>
          <p:nvPr>
            <p:ph type="dt" sz="half" idx="10"/>
          </p:nvPr>
        </p:nvSpPr>
        <p:spPr/>
        <p:txBody>
          <a:bodyPr/>
          <a:lstStyle/>
          <a:p>
            <a:fld id="{D22C10F6-4068-49D1-9E12-F4E316146991}" type="datetimeFigureOut">
              <a:rPr lang="en-IN" smtClean="0"/>
              <a:t>03-01-2025</a:t>
            </a:fld>
            <a:endParaRPr lang="en-IN"/>
          </a:p>
        </p:txBody>
      </p:sp>
      <p:sp>
        <p:nvSpPr>
          <p:cNvPr id="5" name="Footer Placeholder 4">
            <a:extLst>
              <a:ext uri="{FF2B5EF4-FFF2-40B4-BE49-F238E27FC236}">
                <a16:creationId xmlns:a16="http://schemas.microsoft.com/office/drawing/2014/main" id="{834EF565-A6A3-79A6-C4A3-52D9BE8FFC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556852-A751-958C-1104-10B16581F7CC}"/>
              </a:ext>
            </a:extLst>
          </p:cNvPr>
          <p:cNvSpPr>
            <a:spLocks noGrp="1"/>
          </p:cNvSpPr>
          <p:nvPr>
            <p:ph type="sldNum" sz="quarter" idx="12"/>
          </p:nvPr>
        </p:nvSpPr>
        <p:spPr/>
        <p:txBody>
          <a:bodyPr/>
          <a:lstStyle/>
          <a:p>
            <a:fld id="{005CD947-2235-4D95-B2BA-B8DA039E78C4}" type="slidenum">
              <a:rPr lang="en-IN" smtClean="0"/>
              <a:t>‹#›</a:t>
            </a:fld>
            <a:endParaRPr lang="en-IN"/>
          </a:p>
        </p:txBody>
      </p:sp>
    </p:spTree>
    <p:extLst>
      <p:ext uri="{BB962C8B-B14F-4D97-AF65-F5344CB8AC3E}">
        <p14:creationId xmlns:p14="http://schemas.microsoft.com/office/powerpoint/2010/main" val="268369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F6DCE-6DB8-B3C9-E393-EB3E9C2B5C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388946-35CC-1B97-35E0-6E9F6A6920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A1E324D-317D-164D-716B-8B80C57E2F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CDB07DE-5E6F-F00E-E380-1F384F4A7EF3}"/>
              </a:ext>
            </a:extLst>
          </p:cNvPr>
          <p:cNvSpPr>
            <a:spLocks noGrp="1"/>
          </p:cNvSpPr>
          <p:nvPr>
            <p:ph type="dt" sz="half" idx="10"/>
          </p:nvPr>
        </p:nvSpPr>
        <p:spPr/>
        <p:txBody>
          <a:bodyPr/>
          <a:lstStyle/>
          <a:p>
            <a:fld id="{D22C10F6-4068-49D1-9E12-F4E316146991}" type="datetimeFigureOut">
              <a:rPr lang="en-IN" smtClean="0"/>
              <a:t>03-01-2025</a:t>
            </a:fld>
            <a:endParaRPr lang="en-IN"/>
          </a:p>
        </p:txBody>
      </p:sp>
      <p:sp>
        <p:nvSpPr>
          <p:cNvPr id="6" name="Footer Placeholder 5">
            <a:extLst>
              <a:ext uri="{FF2B5EF4-FFF2-40B4-BE49-F238E27FC236}">
                <a16:creationId xmlns:a16="http://schemas.microsoft.com/office/drawing/2014/main" id="{8CB65472-B977-38F9-E7F1-5BDA8F5E1A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D3E5E4-3584-0F84-7C6B-090B7FAFDB8C}"/>
              </a:ext>
            </a:extLst>
          </p:cNvPr>
          <p:cNvSpPr>
            <a:spLocks noGrp="1"/>
          </p:cNvSpPr>
          <p:nvPr>
            <p:ph type="sldNum" sz="quarter" idx="12"/>
          </p:nvPr>
        </p:nvSpPr>
        <p:spPr/>
        <p:txBody>
          <a:bodyPr/>
          <a:lstStyle/>
          <a:p>
            <a:fld id="{005CD947-2235-4D95-B2BA-B8DA039E78C4}" type="slidenum">
              <a:rPr lang="en-IN" smtClean="0"/>
              <a:t>‹#›</a:t>
            </a:fld>
            <a:endParaRPr lang="en-IN"/>
          </a:p>
        </p:txBody>
      </p:sp>
    </p:spTree>
    <p:extLst>
      <p:ext uri="{BB962C8B-B14F-4D97-AF65-F5344CB8AC3E}">
        <p14:creationId xmlns:p14="http://schemas.microsoft.com/office/powerpoint/2010/main" val="88228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8DE50-B117-1743-9BAA-44AC53BE261C}"/>
              </a:ext>
            </a:extLst>
          </p:cNvPr>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BCD86E-58A9-5ADC-0253-6A753B68E6B8}"/>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E0753-D8CA-224D-1F4D-434AFAFDB8A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64041F0-29C6-A910-2A45-9ABEF2EB2E7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EFA77A-6E18-C3BF-8C5D-F6459DACD1D6}"/>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65BDCA-8860-B273-5850-2ED535152EA5}"/>
              </a:ext>
            </a:extLst>
          </p:cNvPr>
          <p:cNvSpPr>
            <a:spLocks noGrp="1"/>
          </p:cNvSpPr>
          <p:nvPr>
            <p:ph type="dt" sz="half" idx="10"/>
          </p:nvPr>
        </p:nvSpPr>
        <p:spPr/>
        <p:txBody>
          <a:bodyPr/>
          <a:lstStyle/>
          <a:p>
            <a:fld id="{D22C10F6-4068-49D1-9E12-F4E316146991}" type="datetimeFigureOut">
              <a:rPr lang="en-IN" smtClean="0"/>
              <a:t>03-01-2025</a:t>
            </a:fld>
            <a:endParaRPr lang="en-IN"/>
          </a:p>
        </p:txBody>
      </p:sp>
      <p:sp>
        <p:nvSpPr>
          <p:cNvPr id="8" name="Footer Placeholder 7">
            <a:extLst>
              <a:ext uri="{FF2B5EF4-FFF2-40B4-BE49-F238E27FC236}">
                <a16:creationId xmlns:a16="http://schemas.microsoft.com/office/drawing/2014/main" id="{202E8008-C96C-AD25-BEE3-A223EA47113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26AF7BB-009A-105E-C578-82042C832CA7}"/>
              </a:ext>
            </a:extLst>
          </p:cNvPr>
          <p:cNvSpPr>
            <a:spLocks noGrp="1"/>
          </p:cNvSpPr>
          <p:nvPr>
            <p:ph type="sldNum" sz="quarter" idx="12"/>
          </p:nvPr>
        </p:nvSpPr>
        <p:spPr/>
        <p:txBody>
          <a:bodyPr/>
          <a:lstStyle/>
          <a:p>
            <a:fld id="{005CD947-2235-4D95-B2BA-B8DA039E78C4}" type="slidenum">
              <a:rPr lang="en-IN" smtClean="0"/>
              <a:t>‹#›</a:t>
            </a:fld>
            <a:endParaRPr lang="en-IN"/>
          </a:p>
        </p:txBody>
      </p:sp>
    </p:spTree>
    <p:extLst>
      <p:ext uri="{BB962C8B-B14F-4D97-AF65-F5344CB8AC3E}">
        <p14:creationId xmlns:p14="http://schemas.microsoft.com/office/powerpoint/2010/main" val="3095481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B1CE-9CCA-AD22-EA0B-547C0920490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4EB9F2E-FEF3-A8AC-575D-DC3155190769}"/>
              </a:ext>
            </a:extLst>
          </p:cNvPr>
          <p:cNvSpPr>
            <a:spLocks noGrp="1"/>
          </p:cNvSpPr>
          <p:nvPr>
            <p:ph type="dt" sz="half" idx="10"/>
          </p:nvPr>
        </p:nvSpPr>
        <p:spPr/>
        <p:txBody>
          <a:bodyPr/>
          <a:lstStyle/>
          <a:p>
            <a:fld id="{D22C10F6-4068-49D1-9E12-F4E316146991}" type="datetimeFigureOut">
              <a:rPr lang="en-IN" smtClean="0"/>
              <a:t>03-01-2025</a:t>
            </a:fld>
            <a:endParaRPr lang="en-IN"/>
          </a:p>
        </p:txBody>
      </p:sp>
      <p:sp>
        <p:nvSpPr>
          <p:cNvPr id="4" name="Footer Placeholder 3">
            <a:extLst>
              <a:ext uri="{FF2B5EF4-FFF2-40B4-BE49-F238E27FC236}">
                <a16:creationId xmlns:a16="http://schemas.microsoft.com/office/drawing/2014/main" id="{0E3FDE37-2CCB-267C-8C34-DB0B1A45CC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E959E0-BB7C-85B2-1CED-847A0C8A7B33}"/>
              </a:ext>
            </a:extLst>
          </p:cNvPr>
          <p:cNvSpPr>
            <a:spLocks noGrp="1"/>
          </p:cNvSpPr>
          <p:nvPr>
            <p:ph type="sldNum" sz="quarter" idx="12"/>
          </p:nvPr>
        </p:nvSpPr>
        <p:spPr/>
        <p:txBody>
          <a:bodyPr/>
          <a:lstStyle/>
          <a:p>
            <a:fld id="{005CD947-2235-4D95-B2BA-B8DA039E78C4}" type="slidenum">
              <a:rPr lang="en-IN" smtClean="0"/>
              <a:t>‹#›</a:t>
            </a:fld>
            <a:endParaRPr lang="en-IN"/>
          </a:p>
        </p:txBody>
      </p:sp>
    </p:spTree>
    <p:extLst>
      <p:ext uri="{BB962C8B-B14F-4D97-AF65-F5344CB8AC3E}">
        <p14:creationId xmlns:p14="http://schemas.microsoft.com/office/powerpoint/2010/main" val="64442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26F85A-31DE-AB36-0663-6FD7756BEFCD}"/>
              </a:ext>
            </a:extLst>
          </p:cNvPr>
          <p:cNvSpPr>
            <a:spLocks noGrp="1"/>
          </p:cNvSpPr>
          <p:nvPr>
            <p:ph type="dt" sz="half" idx="10"/>
          </p:nvPr>
        </p:nvSpPr>
        <p:spPr/>
        <p:txBody>
          <a:bodyPr/>
          <a:lstStyle/>
          <a:p>
            <a:fld id="{D22C10F6-4068-49D1-9E12-F4E316146991}" type="datetimeFigureOut">
              <a:rPr lang="en-IN" smtClean="0"/>
              <a:t>03-01-2025</a:t>
            </a:fld>
            <a:endParaRPr lang="en-IN"/>
          </a:p>
        </p:txBody>
      </p:sp>
      <p:sp>
        <p:nvSpPr>
          <p:cNvPr id="3" name="Footer Placeholder 2">
            <a:extLst>
              <a:ext uri="{FF2B5EF4-FFF2-40B4-BE49-F238E27FC236}">
                <a16:creationId xmlns:a16="http://schemas.microsoft.com/office/drawing/2014/main" id="{CA8D6EDF-D41B-8DB6-3E8E-FC360D559A4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8B7C6A3-3BC6-ED40-80E7-53B972E8C9E8}"/>
              </a:ext>
            </a:extLst>
          </p:cNvPr>
          <p:cNvSpPr>
            <a:spLocks noGrp="1"/>
          </p:cNvSpPr>
          <p:nvPr>
            <p:ph type="sldNum" sz="quarter" idx="12"/>
          </p:nvPr>
        </p:nvSpPr>
        <p:spPr/>
        <p:txBody>
          <a:bodyPr/>
          <a:lstStyle/>
          <a:p>
            <a:fld id="{005CD947-2235-4D95-B2BA-B8DA039E78C4}" type="slidenum">
              <a:rPr lang="en-IN" smtClean="0"/>
              <a:t>‹#›</a:t>
            </a:fld>
            <a:endParaRPr lang="en-IN"/>
          </a:p>
        </p:txBody>
      </p:sp>
    </p:spTree>
    <p:extLst>
      <p:ext uri="{BB962C8B-B14F-4D97-AF65-F5344CB8AC3E}">
        <p14:creationId xmlns:p14="http://schemas.microsoft.com/office/powerpoint/2010/main" val="87627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E412-AD78-BD8B-12BE-45E1D881A6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7CAF2D-16B1-6097-A5E6-158D13A77C95}"/>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9705E3-F67E-C0F0-9D29-E1A014A25778}"/>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EDB424-EE7F-4082-EAE1-D8F3AEF3EC12}"/>
              </a:ext>
            </a:extLst>
          </p:cNvPr>
          <p:cNvSpPr>
            <a:spLocks noGrp="1"/>
          </p:cNvSpPr>
          <p:nvPr>
            <p:ph type="dt" sz="half" idx="10"/>
          </p:nvPr>
        </p:nvSpPr>
        <p:spPr/>
        <p:txBody>
          <a:bodyPr/>
          <a:lstStyle/>
          <a:p>
            <a:fld id="{D22C10F6-4068-49D1-9E12-F4E316146991}" type="datetimeFigureOut">
              <a:rPr lang="en-IN" smtClean="0"/>
              <a:t>03-01-2025</a:t>
            </a:fld>
            <a:endParaRPr lang="en-IN"/>
          </a:p>
        </p:txBody>
      </p:sp>
      <p:sp>
        <p:nvSpPr>
          <p:cNvPr id="6" name="Footer Placeholder 5">
            <a:extLst>
              <a:ext uri="{FF2B5EF4-FFF2-40B4-BE49-F238E27FC236}">
                <a16:creationId xmlns:a16="http://schemas.microsoft.com/office/drawing/2014/main" id="{DB5BE4DD-2994-F2C0-0220-1D9BFBFB72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BF618A-61C9-B80A-6168-C32000D8D379}"/>
              </a:ext>
            </a:extLst>
          </p:cNvPr>
          <p:cNvSpPr>
            <a:spLocks noGrp="1"/>
          </p:cNvSpPr>
          <p:nvPr>
            <p:ph type="sldNum" sz="quarter" idx="12"/>
          </p:nvPr>
        </p:nvSpPr>
        <p:spPr/>
        <p:txBody>
          <a:bodyPr/>
          <a:lstStyle/>
          <a:p>
            <a:fld id="{005CD947-2235-4D95-B2BA-B8DA039E78C4}" type="slidenum">
              <a:rPr lang="en-IN" smtClean="0"/>
              <a:t>‹#›</a:t>
            </a:fld>
            <a:endParaRPr lang="en-IN"/>
          </a:p>
        </p:txBody>
      </p:sp>
    </p:spTree>
    <p:extLst>
      <p:ext uri="{BB962C8B-B14F-4D97-AF65-F5344CB8AC3E}">
        <p14:creationId xmlns:p14="http://schemas.microsoft.com/office/powerpoint/2010/main" val="61942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E6C8-A944-5649-62EC-D75831C04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BC5509-2CD0-A43D-95A4-F22542286A27}"/>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a:extLst>
              <a:ext uri="{FF2B5EF4-FFF2-40B4-BE49-F238E27FC236}">
                <a16:creationId xmlns:a16="http://schemas.microsoft.com/office/drawing/2014/main" id="{E06C5F75-5716-6968-445A-31E89DCF503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DDCC94-7093-3B69-E7AD-05E81BA29521}"/>
              </a:ext>
            </a:extLst>
          </p:cNvPr>
          <p:cNvSpPr>
            <a:spLocks noGrp="1"/>
          </p:cNvSpPr>
          <p:nvPr>
            <p:ph type="dt" sz="half" idx="10"/>
          </p:nvPr>
        </p:nvSpPr>
        <p:spPr/>
        <p:txBody>
          <a:bodyPr/>
          <a:lstStyle/>
          <a:p>
            <a:fld id="{D22C10F6-4068-49D1-9E12-F4E316146991}" type="datetimeFigureOut">
              <a:rPr lang="en-IN" smtClean="0"/>
              <a:t>03-01-2025</a:t>
            </a:fld>
            <a:endParaRPr lang="en-IN"/>
          </a:p>
        </p:txBody>
      </p:sp>
      <p:sp>
        <p:nvSpPr>
          <p:cNvPr id="6" name="Footer Placeholder 5">
            <a:extLst>
              <a:ext uri="{FF2B5EF4-FFF2-40B4-BE49-F238E27FC236}">
                <a16:creationId xmlns:a16="http://schemas.microsoft.com/office/drawing/2014/main" id="{75CA0224-4D5D-8C09-35E2-5F1B3DA5F4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15B292-C76D-7104-5C3D-67AB7FC8BA54}"/>
              </a:ext>
            </a:extLst>
          </p:cNvPr>
          <p:cNvSpPr>
            <a:spLocks noGrp="1"/>
          </p:cNvSpPr>
          <p:nvPr>
            <p:ph type="sldNum" sz="quarter" idx="12"/>
          </p:nvPr>
        </p:nvSpPr>
        <p:spPr/>
        <p:txBody>
          <a:bodyPr/>
          <a:lstStyle/>
          <a:p>
            <a:fld id="{005CD947-2235-4D95-B2BA-B8DA039E78C4}" type="slidenum">
              <a:rPr lang="en-IN" smtClean="0"/>
              <a:t>‹#›</a:t>
            </a:fld>
            <a:endParaRPr lang="en-IN"/>
          </a:p>
        </p:txBody>
      </p:sp>
    </p:spTree>
    <p:extLst>
      <p:ext uri="{BB962C8B-B14F-4D97-AF65-F5344CB8AC3E}">
        <p14:creationId xmlns:p14="http://schemas.microsoft.com/office/powerpoint/2010/main" val="296555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234A5-31D8-7F41-949D-C60D7571E8EF}"/>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DD3B7E-C595-3F2A-529E-B1CFAC9FA1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FA100A-D8E4-A5EF-691C-5BC55D1066F1}"/>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C10F6-4068-49D1-9E12-F4E316146991}" type="datetimeFigureOut">
              <a:rPr lang="en-IN" smtClean="0"/>
              <a:t>03-01-2025</a:t>
            </a:fld>
            <a:endParaRPr lang="en-IN"/>
          </a:p>
        </p:txBody>
      </p:sp>
      <p:sp>
        <p:nvSpPr>
          <p:cNvPr id="5" name="Footer Placeholder 4">
            <a:extLst>
              <a:ext uri="{FF2B5EF4-FFF2-40B4-BE49-F238E27FC236}">
                <a16:creationId xmlns:a16="http://schemas.microsoft.com/office/drawing/2014/main" id="{1B47CEBF-DDC8-3C7A-C9C4-538EB9190F35}"/>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1C6E0B-16D5-2842-EF2A-1BAC21B1CB5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CD947-2235-4D95-B2BA-B8DA039E78C4}" type="slidenum">
              <a:rPr lang="en-IN" smtClean="0"/>
              <a:t>‹#›</a:t>
            </a:fld>
            <a:endParaRPr lang="en-IN"/>
          </a:p>
        </p:txBody>
      </p:sp>
    </p:spTree>
    <p:extLst>
      <p:ext uri="{BB962C8B-B14F-4D97-AF65-F5344CB8AC3E}">
        <p14:creationId xmlns:p14="http://schemas.microsoft.com/office/powerpoint/2010/main" val="4226864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40.png"/><Relationship Id="rId21" Type="http://schemas.openxmlformats.org/officeDocument/2006/relationships/image" Target="../media/image31.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44.png"/><Relationship Id="rId7" Type="http://schemas.openxmlformats.org/officeDocument/2006/relationships/image" Target="../media/image24.png"/><Relationship Id="rId2" Type="http://schemas.openxmlformats.org/officeDocument/2006/relationships/image" Target="../media/image1.jpg"/><Relationship Id="rId16" Type="http://schemas.openxmlformats.org/officeDocument/2006/relationships/customXml" Target="../ink/ink7.xml"/><Relationship Id="rId29"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6.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39.png"/><Relationship Id="rId40" Type="http://schemas.openxmlformats.org/officeDocument/2006/relationships/customXml" Target="../ink/ink19.xml"/><Relationship Id="rId45" Type="http://schemas.openxmlformats.org/officeDocument/2006/relationships/image" Target="../media/image43.png"/><Relationship Id="rId5" Type="http://schemas.openxmlformats.org/officeDocument/2006/relationships/image" Target="../media/image23.png"/><Relationship Id="rId15" Type="http://schemas.openxmlformats.org/officeDocument/2006/relationships/image" Target="../media/image28.png"/><Relationship Id="rId23" Type="http://schemas.openxmlformats.org/officeDocument/2006/relationships/image" Target="../media/image32.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30.png"/><Relationship Id="rId31" Type="http://schemas.openxmlformats.org/officeDocument/2006/relationships/image" Target="../media/image36.png"/><Relationship Id="rId44" Type="http://schemas.openxmlformats.org/officeDocument/2006/relationships/customXml" Target="../ink/ink21.xml"/><Relationship Id="rId4" Type="http://schemas.openxmlformats.org/officeDocument/2006/relationships/customXml" Target="../ink/ink1.xml"/><Relationship Id="rId9" Type="http://schemas.openxmlformats.org/officeDocument/2006/relationships/image" Target="../media/image25.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4.png"/><Relationship Id="rId30" Type="http://schemas.openxmlformats.org/officeDocument/2006/relationships/customXml" Target="../ink/ink14.xml"/><Relationship Id="rId35" Type="http://schemas.openxmlformats.org/officeDocument/2006/relationships/image" Target="../media/image38.png"/><Relationship Id="rId43" Type="http://schemas.openxmlformats.org/officeDocument/2006/relationships/image" Target="../media/image42.png"/><Relationship Id="rId8" Type="http://schemas.openxmlformats.org/officeDocument/2006/relationships/customXml" Target="../ink/ink3.xml"/><Relationship Id="rId3" Type="http://schemas.openxmlformats.org/officeDocument/2006/relationships/image" Target="../media/image22.png"/><Relationship Id="rId12" Type="http://schemas.openxmlformats.org/officeDocument/2006/relationships/customXml" Target="../ink/ink5.xml"/><Relationship Id="rId17" Type="http://schemas.openxmlformats.org/officeDocument/2006/relationships/image" Target="../media/image29.png"/><Relationship Id="rId25" Type="http://schemas.openxmlformats.org/officeDocument/2006/relationships/image" Target="../media/image33.png"/><Relationship Id="rId33" Type="http://schemas.openxmlformats.org/officeDocument/2006/relationships/image" Target="../media/image37.png"/><Relationship Id="rId38" Type="http://schemas.openxmlformats.org/officeDocument/2006/relationships/customXml" Target="../ink/ink18.xml"/><Relationship Id="rId46" Type="http://schemas.openxmlformats.org/officeDocument/2006/relationships/customXml" Target="../ink/ink22.xml"/><Relationship Id="rId20" Type="http://schemas.openxmlformats.org/officeDocument/2006/relationships/customXml" Target="../ink/ink9.xml"/><Relationship Id="rId41"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customXml" Target="../ink/ink30.xml"/><Relationship Id="rId26" Type="http://schemas.openxmlformats.org/officeDocument/2006/relationships/customXml" Target="../ink/ink34.xml"/><Relationship Id="rId39" Type="http://schemas.openxmlformats.org/officeDocument/2006/relationships/image" Target="../media/image66.png"/><Relationship Id="rId21" Type="http://schemas.openxmlformats.org/officeDocument/2006/relationships/image" Target="../media/image57.png"/><Relationship Id="rId34" Type="http://schemas.openxmlformats.org/officeDocument/2006/relationships/customXml" Target="../ink/ink38.xml"/><Relationship Id="rId42" Type="http://schemas.openxmlformats.org/officeDocument/2006/relationships/customXml" Target="../ink/ink42.xml"/><Relationship Id="rId47" Type="http://schemas.openxmlformats.org/officeDocument/2006/relationships/image" Target="../media/image70.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customXml" Target="../ink/ink29.xml"/><Relationship Id="rId29" Type="http://schemas.openxmlformats.org/officeDocument/2006/relationships/image" Target="../media/image61.png"/><Relationship Id="rId11" Type="http://schemas.openxmlformats.org/officeDocument/2006/relationships/image" Target="../media/image53.png"/><Relationship Id="rId24" Type="http://schemas.openxmlformats.org/officeDocument/2006/relationships/customXml" Target="../ink/ink33.xml"/><Relationship Id="rId32" Type="http://schemas.openxmlformats.org/officeDocument/2006/relationships/customXml" Target="../ink/ink37.xml"/><Relationship Id="rId37" Type="http://schemas.openxmlformats.org/officeDocument/2006/relationships/image" Target="../media/image65.png"/><Relationship Id="rId40" Type="http://schemas.openxmlformats.org/officeDocument/2006/relationships/customXml" Target="../ink/ink41.xml"/><Relationship Id="rId45" Type="http://schemas.openxmlformats.org/officeDocument/2006/relationships/image" Target="../media/image69.png"/><Relationship Id="rId5" Type="http://schemas.openxmlformats.org/officeDocument/2006/relationships/image" Target="../media/image500.png"/><Relationship Id="rId15" Type="http://schemas.openxmlformats.org/officeDocument/2006/relationships/image" Target="../media/image55.png"/><Relationship Id="rId23" Type="http://schemas.openxmlformats.org/officeDocument/2006/relationships/image" Target="../media/image58.png"/><Relationship Id="rId28" Type="http://schemas.openxmlformats.org/officeDocument/2006/relationships/customXml" Target="../ink/ink35.xml"/><Relationship Id="rId36" Type="http://schemas.openxmlformats.org/officeDocument/2006/relationships/customXml" Target="../ink/ink39.xml"/><Relationship Id="rId49" Type="http://schemas.openxmlformats.org/officeDocument/2006/relationships/image" Target="../media/image71.png"/><Relationship Id="rId10" Type="http://schemas.openxmlformats.org/officeDocument/2006/relationships/customXml" Target="../ink/ink26.xml"/><Relationship Id="rId19" Type="http://schemas.openxmlformats.org/officeDocument/2006/relationships/image" Target="../media/image56.png"/><Relationship Id="rId31" Type="http://schemas.openxmlformats.org/officeDocument/2006/relationships/image" Target="../media/image62.png"/><Relationship Id="rId44" Type="http://schemas.openxmlformats.org/officeDocument/2006/relationships/customXml" Target="../ink/ink43.xml"/><Relationship Id="rId4" Type="http://schemas.openxmlformats.org/officeDocument/2006/relationships/customXml" Target="../ink/ink23.xml"/><Relationship Id="rId9" Type="http://schemas.openxmlformats.org/officeDocument/2006/relationships/image" Target="../media/image52.png"/><Relationship Id="rId14" Type="http://schemas.openxmlformats.org/officeDocument/2006/relationships/customXml" Target="../ink/ink28.xml"/><Relationship Id="rId22" Type="http://schemas.openxmlformats.org/officeDocument/2006/relationships/customXml" Target="../ink/ink32.xml"/><Relationship Id="rId27" Type="http://schemas.openxmlformats.org/officeDocument/2006/relationships/image" Target="../media/image60.png"/><Relationship Id="rId30" Type="http://schemas.openxmlformats.org/officeDocument/2006/relationships/customXml" Target="../ink/ink36.xml"/><Relationship Id="rId35" Type="http://schemas.openxmlformats.org/officeDocument/2006/relationships/image" Target="../media/image64.png"/><Relationship Id="rId43" Type="http://schemas.openxmlformats.org/officeDocument/2006/relationships/image" Target="../media/image68.png"/><Relationship Id="rId48" Type="http://schemas.openxmlformats.org/officeDocument/2006/relationships/customXml" Target="../ink/ink45.xml"/><Relationship Id="rId8" Type="http://schemas.openxmlformats.org/officeDocument/2006/relationships/customXml" Target="../ink/ink25.xml"/><Relationship Id="rId3" Type="http://schemas.openxmlformats.org/officeDocument/2006/relationships/image" Target="../media/image50.png"/><Relationship Id="rId12" Type="http://schemas.openxmlformats.org/officeDocument/2006/relationships/customXml" Target="../ink/ink27.xml"/><Relationship Id="rId17" Type="http://schemas.openxmlformats.org/officeDocument/2006/relationships/image" Target="../media/image35.png"/><Relationship Id="rId25" Type="http://schemas.openxmlformats.org/officeDocument/2006/relationships/image" Target="../media/image59.png"/><Relationship Id="rId33" Type="http://schemas.openxmlformats.org/officeDocument/2006/relationships/image" Target="../media/image63.png"/><Relationship Id="rId38" Type="http://schemas.openxmlformats.org/officeDocument/2006/relationships/customXml" Target="../ink/ink40.xml"/><Relationship Id="rId46" Type="http://schemas.openxmlformats.org/officeDocument/2006/relationships/customXml" Target="../ink/ink44.xml"/><Relationship Id="rId20" Type="http://schemas.openxmlformats.org/officeDocument/2006/relationships/customXml" Target="../ink/ink31.xml"/><Relationship Id="rId41"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customXml" Target="../ink/ink24.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4.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6E7BCC5-5FA3-F59E-B02F-549BBF3655D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AB47FF-4467-7E5B-90F2-DEDD8CE85003}"/>
              </a:ext>
            </a:extLst>
          </p:cNvPr>
          <p:cNvSpPr txBox="1"/>
          <p:nvPr/>
        </p:nvSpPr>
        <p:spPr>
          <a:xfrm>
            <a:off x="1046283" y="1988708"/>
            <a:ext cx="4422531" cy="3708708"/>
          </a:xfrm>
          <a:prstGeom prst="rect">
            <a:avLst/>
          </a:prstGeom>
          <a:noFill/>
        </p:spPr>
        <p:txBody>
          <a:bodyPr wrap="square" rtlCol="0">
            <a:spAutoFit/>
          </a:bodyPr>
          <a:lstStyle/>
          <a:p>
            <a:r>
              <a:rPr lang="en-IN" sz="4700" dirty="0">
                <a:solidFill>
                  <a:schemeClr val="bg1"/>
                </a:solidFill>
              </a:rPr>
              <a:t>CODEBASICS RESUME PROJECT CHALLLENGE #13</a:t>
            </a:r>
          </a:p>
          <a:p>
            <a:endParaRPr lang="en-IN" sz="4700" dirty="0"/>
          </a:p>
        </p:txBody>
      </p:sp>
      <p:cxnSp>
        <p:nvCxnSpPr>
          <p:cNvPr id="4" name="Straight Connector 3">
            <a:extLst>
              <a:ext uri="{FF2B5EF4-FFF2-40B4-BE49-F238E27FC236}">
                <a16:creationId xmlns:a16="http://schemas.microsoft.com/office/drawing/2014/main" id="{84F923F8-3743-488A-46AD-E0073F59C94C}"/>
              </a:ext>
            </a:extLst>
          </p:cNvPr>
          <p:cNvCxnSpPr>
            <a:cxnSpLocks/>
          </p:cNvCxnSpPr>
          <p:nvPr/>
        </p:nvCxnSpPr>
        <p:spPr>
          <a:xfrm>
            <a:off x="6096000" y="1283677"/>
            <a:ext cx="0" cy="4290646"/>
          </a:xfrm>
          <a:prstGeom prst="line">
            <a:avLst/>
          </a:prstGeom>
          <a:ln>
            <a:solidFill>
              <a:srgbClr val="1FC998"/>
            </a:solidFill>
          </a:ln>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93E626A1-7F8C-1334-2628-4992473ABB0C}"/>
              </a:ext>
            </a:extLst>
          </p:cNvPr>
          <p:cNvSpPr txBox="1"/>
          <p:nvPr/>
        </p:nvSpPr>
        <p:spPr>
          <a:xfrm>
            <a:off x="6831623" y="1574646"/>
            <a:ext cx="4387361" cy="3708708"/>
          </a:xfrm>
          <a:prstGeom prst="rect">
            <a:avLst/>
          </a:prstGeom>
          <a:noFill/>
        </p:spPr>
        <p:txBody>
          <a:bodyPr wrap="square" rtlCol="0">
            <a:spAutoFit/>
          </a:bodyPr>
          <a:lstStyle/>
          <a:p>
            <a:r>
              <a:rPr lang="en-IN" sz="4700" dirty="0">
                <a:solidFill>
                  <a:schemeClr val="bg1"/>
                </a:solidFill>
              </a:rPr>
              <a:t>Provide insights to Chief of Operations in </a:t>
            </a:r>
            <a:r>
              <a:rPr lang="en-IN" sz="4700" dirty="0">
                <a:solidFill>
                  <a:srgbClr val="1FC998"/>
                </a:solidFill>
              </a:rPr>
              <a:t>Transportation</a:t>
            </a:r>
            <a:r>
              <a:rPr lang="en-IN" sz="4700" dirty="0">
                <a:solidFill>
                  <a:schemeClr val="bg1"/>
                </a:solidFill>
              </a:rPr>
              <a:t> Domain</a:t>
            </a:r>
          </a:p>
        </p:txBody>
      </p:sp>
      <p:sp>
        <p:nvSpPr>
          <p:cNvPr id="3" name="TextBox 2">
            <a:extLst>
              <a:ext uri="{FF2B5EF4-FFF2-40B4-BE49-F238E27FC236}">
                <a16:creationId xmlns:a16="http://schemas.microsoft.com/office/drawing/2014/main" id="{C3434860-4692-A363-052A-ACA80F533BE4}"/>
              </a:ext>
            </a:extLst>
          </p:cNvPr>
          <p:cNvSpPr txBox="1"/>
          <p:nvPr/>
        </p:nvSpPr>
        <p:spPr>
          <a:xfrm>
            <a:off x="4645269" y="5820507"/>
            <a:ext cx="2901462" cy="369332"/>
          </a:xfrm>
          <a:prstGeom prst="rect">
            <a:avLst/>
          </a:prstGeom>
          <a:noFill/>
        </p:spPr>
        <p:txBody>
          <a:bodyPr wrap="square" rtlCol="0">
            <a:spAutoFit/>
          </a:bodyPr>
          <a:lstStyle/>
          <a:p>
            <a:r>
              <a:rPr lang="en-IN" dirty="0">
                <a:solidFill>
                  <a:srgbClr val="1FC998"/>
                </a:solidFill>
              </a:rPr>
              <a:t>Presented By Abhinai Kaspa</a:t>
            </a:r>
          </a:p>
        </p:txBody>
      </p:sp>
    </p:spTree>
    <p:extLst>
      <p:ext uri="{BB962C8B-B14F-4D97-AF65-F5344CB8AC3E}">
        <p14:creationId xmlns:p14="http://schemas.microsoft.com/office/powerpoint/2010/main" val="22439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0E13567-4AA3-E25A-BB91-273476A5EBB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DC0E2FD-BB76-8E9D-C95C-C72BDD5B6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212" y="2645235"/>
            <a:ext cx="8672365" cy="2777958"/>
          </a:xfrm>
          <a:prstGeom prst="rect">
            <a:avLst/>
          </a:prstGeom>
        </p:spPr>
      </p:pic>
      <p:sp>
        <p:nvSpPr>
          <p:cNvPr id="4" name="TextBox 3">
            <a:extLst>
              <a:ext uri="{FF2B5EF4-FFF2-40B4-BE49-F238E27FC236}">
                <a16:creationId xmlns:a16="http://schemas.microsoft.com/office/drawing/2014/main" id="{C4FCD1C1-0AD0-CAA2-5BAB-13AAF19EFEB0}"/>
              </a:ext>
            </a:extLst>
          </p:cNvPr>
          <p:cNvSpPr txBox="1"/>
          <p:nvPr/>
        </p:nvSpPr>
        <p:spPr>
          <a:xfrm>
            <a:off x="397163" y="323273"/>
            <a:ext cx="10935855" cy="1246495"/>
          </a:xfrm>
          <a:prstGeom prst="rect">
            <a:avLst/>
          </a:prstGeom>
          <a:noFill/>
        </p:spPr>
        <p:txBody>
          <a:bodyPr wrap="square" rtlCol="0">
            <a:spAutoFit/>
          </a:bodyPr>
          <a:lstStyle/>
          <a:p>
            <a:r>
              <a:rPr lang="en-US" sz="1500" dirty="0">
                <a:solidFill>
                  <a:schemeClr val="bg1"/>
                </a:solidFill>
              </a:rPr>
              <a:t>Business Request - 1: </a:t>
            </a:r>
          </a:p>
          <a:p>
            <a:r>
              <a:rPr lang="en-US" sz="1500" dirty="0">
                <a:solidFill>
                  <a:schemeClr val="bg1"/>
                </a:solidFill>
              </a:rPr>
              <a:t>City-Level Fare and Trip Summary Report</a:t>
            </a:r>
          </a:p>
          <a:p>
            <a:r>
              <a:rPr lang="en-US" sz="1500" dirty="0">
                <a:solidFill>
                  <a:schemeClr val="bg1"/>
                </a:solidFill>
              </a:rPr>
              <a:t>Generate a report that displays the total trips, average fare per km, average fare per trip, and the percentage contribution of each city’s trips to the overall trips. This report will help in assessing trip volume, pricing efficiency, and each city’s contribution to the overall trip count. Fields:city_name,total_trips,avg_fare_per_km,avg_fare_per trip,%_contribution_to_total_trips</a:t>
            </a:r>
            <a:endParaRPr lang="en-IN" sz="1500" dirty="0">
              <a:solidFill>
                <a:schemeClr val="bg1"/>
              </a:solidFill>
            </a:endParaRPr>
          </a:p>
        </p:txBody>
      </p:sp>
      <p:sp>
        <p:nvSpPr>
          <p:cNvPr id="5" name="TextBox 4">
            <a:extLst>
              <a:ext uri="{FF2B5EF4-FFF2-40B4-BE49-F238E27FC236}">
                <a16:creationId xmlns:a16="http://schemas.microsoft.com/office/drawing/2014/main" id="{5100A4C4-57FE-C5F0-8113-5A6D70E9B1E9}"/>
              </a:ext>
            </a:extLst>
          </p:cNvPr>
          <p:cNvSpPr txBox="1"/>
          <p:nvPr/>
        </p:nvSpPr>
        <p:spPr>
          <a:xfrm>
            <a:off x="1017510" y="3763121"/>
            <a:ext cx="1330036" cy="369332"/>
          </a:xfrm>
          <a:prstGeom prst="rect">
            <a:avLst/>
          </a:prstGeom>
          <a:noFill/>
        </p:spPr>
        <p:txBody>
          <a:bodyPr wrap="square" rtlCol="0">
            <a:spAutoFit/>
          </a:bodyPr>
          <a:lstStyle/>
          <a:p>
            <a:r>
              <a:rPr lang="en-IN" dirty="0">
                <a:solidFill>
                  <a:schemeClr val="bg1"/>
                </a:solidFill>
              </a:rPr>
              <a:t>Output:</a:t>
            </a:r>
          </a:p>
        </p:txBody>
      </p:sp>
    </p:spTree>
    <p:extLst>
      <p:ext uri="{BB962C8B-B14F-4D97-AF65-F5344CB8AC3E}">
        <p14:creationId xmlns:p14="http://schemas.microsoft.com/office/powerpoint/2010/main" val="2065740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2BFAD61-0A61-E22C-3865-72900248DD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D2419A-4E4E-D3AC-D1E2-D0A15A86612A}"/>
              </a:ext>
            </a:extLst>
          </p:cNvPr>
          <p:cNvSpPr txBox="1"/>
          <p:nvPr/>
        </p:nvSpPr>
        <p:spPr>
          <a:xfrm>
            <a:off x="415636" y="360218"/>
            <a:ext cx="10704946" cy="1708160"/>
          </a:xfrm>
          <a:prstGeom prst="rect">
            <a:avLst/>
          </a:prstGeom>
          <a:noFill/>
        </p:spPr>
        <p:txBody>
          <a:bodyPr wrap="square" rtlCol="0">
            <a:spAutoFit/>
          </a:bodyPr>
          <a:lstStyle/>
          <a:p>
            <a:r>
              <a:rPr lang="en-US" sz="1500" dirty="0">
                <a:solidFill>
                  <a:schemeClr val="bg1"/>
                </a:solidFill>
              </a:rPr>
              <a:t>Business Request - 2: </a:t>
            </a:r>
          </a:p>
          <a:p>
            <a:r>
              <a:rPr lang="en-US" sz="1500" dirty="0">
                <a:solidFill>
                  <a:schemeClr val="bg1"/>
                </a:solidFill>
              </a:rPr>
              <a:t>Monthly City-Level Trips Target Performance Report</a:t>
            </a:r>
          </a:p>
          <a:p>
            <a:r>
              <a:rPr lang="en-US" sz="1500" dirty="0">
                <a:solidFill>
                  <a:schemeClr val="bg1"/>
                </a:solidFill>
              </a:rPr>
              <a:t>Generate a report that evaluates the target performance for trips at the monthly and city level. For each city and month, compare the actual total trips with the target trips and categorise the performance as follows: lf actual trips are greater than target trips, mark it as "Above Target". lf actual trips are less than or equal to target trips, mark it as "Below Target". Additionally, calculate the % difference between actual and target trips to quantify the performance gap.Fields:City_namemonth_nameactual_tripstarget_tripsperformance_status%_difference</a:t>
            </a:r>
            <a:endParaRPr lang="en-IN" sz="1500" dirty="0">
              <a:solidFill>
                <a:schemeClr val="bg1"/>
              </a:solidFill>
            </a:endParaRPr>
          </a:p>
        </p:txBody>
      </p:sp>
      <p:pic>
        <p:nvPicPr>
          <p:cNvPr id="5" name="Picture 4">
            <a:extLst>
              <a:ext uri="{FF2B5EF4-FFF2-40B4-BE49-F238E27FC236}">
                <a16:creationId xmlns:a16="http://schemas.microsoft.com/office/drawing/2014/main" id="{55CDE405-A20D-31E4-7761-02CDF6C58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109" y="2225772"/>
            <a:ext cx="7254869" cy="4427604"/>
          </a:xfrm>
          <a:prstGeom prst="rect">
            <a:avLst/>
          </a:prstGeom>
        </p:spPr>
      </p:pic>
      <p:sp>
        <p:nvSpPr>
          <p:cNvPr id="3" name="TextBox 2">
            <a:extLst>
              <a:ext uri="{FF2B5EF4-FFF2-40B4-BE49-F238E27FC236}">
                <a16:creationId xmlns:a16="http://schemas.microsoft.com/office/drawing/2014/main" id="{9923E5A3-A958-E04F-4B94-8371FC79B7D3}"/>
              </a:ext>
            </a:extLst>
          </p:cNvPr>
          <p:cNvSpPr txBox="1"/>
          <p:nvPr/>
        </p:nvSpPr>
        <p:spPr>
          <a:xfrm>
            <a:off x="489526" y="3824222"/>
            <a:ext cx="1330036" cy="369332"/>
          </a:xfrm>
          <a:prstGeom prst="rect">
            <a:avLst/>
          </a:prstGeom>
          <a:noFill/>
        </p:spPr>
        <p:txBody>
          <a:bodyPr wrap="square" rtlCol="0">
            <a:spAutoFit/>
          </a:bodyPr>
          <a:lstStyle/>
          <a:p>
            <a:r>
              <a:rPr lang="en-IN" dirty="0">
                <a:solidFill>
                  <a:schemeClr val="bg1"/>
                </a:solidFill>
              </a:rPr>
              <a:t>Query:</a:t>
            </a:r>
          </a:p>
        </p:txBody>
      </p:sp>
    </p:spTree>
    <p:extLst>
      <p:ext uri="{BB962C8B-B14F-4D97-AF65-F5344CB8AC3E}">
        <p14:creationId xmlns:p14="http://schemas.microsoft.com/office/powerpoint/2010/main" val="401617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4ADA634-63BC-1CEC-C66D-2D2C9591CC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B8A7027-1941-4A6F-3AE1-8C8829EDF646}"/>
              </a:ext>
            </a:extLst>
          </p:cNvPr>
          <p:cNvSpPr txBox="1"/>
          <p:nvPr/>
        </p:nvSpPr>
        <p:spPr>
          <a:xfrm>
            <a:off x="415636" y="360218"/>
            <a:ext cx="10704946" cy="1708160"/>
          </a:xfrm>
          <a:prstGeom prst="rect">
            <a:avLst/>
          </a:prstGeom>
          <a:noFill/>
        </p:spPr>
        <p:txBody>
          <a:bodyPr wrap="square" rtlCol="0">
            <a:spAutoFit/>
          </a:bodyPr>
          <a:lstStyle/>
          <a:p>
            <a:r>
              <a:rPr lang="en-US" sz="1500" dirty="0">
                <a:solidFill>
                  <a:schemeClr val="bg1"/>
                </a:solidFill>
              </a:rPr>
              <a:t>Business Request - 2: </a:t>
            </a:r>
          </a:p>
          <a:p>
            <a:r>
              <a:rPr lang="en-US" sz="1500" dirty="0">
                <a:solidFill>
                  <a:schemeClr val="bg1"/>
                </a:solidFill>
              </a:rPr>
              <a:t>Monthly City-Level Trips Target Performance Report</a:t>
            </a:r>
          </a:p>
          <a:p>
            <a:r>
              <a:rPr lang="en-US" sz="1500" dirty="0">
                <a:solidFill>
                  <a:schemeClr val="bg1"/>
                </a:solidFill>
              </a:rPr>
              <a:t>Generate a report that evaluates the target performance for trips at the monthly and city level. For each city and month, compare the actual total trips with the target trips and categorise the performance as follows: lf actual trips are greater than target trips, mark it as "Above Target". lf actual trips are less than or equal to target trips, mark it as "Below Target". Additionally, calculate the % difference between actual and target trips to quantify the performance gap.Fields:City_namemonth_nameactual_tripstarget_tripsperformance_status%_difference</a:t>
            </a:r>
            <a:endParaRPr lang="en-IN" sz="1500" dirty="0">
              <a:solidFill>
                <a:schemeClr val="bg1"/>
              </a:solidFill>
            </a:endParaRPr>
          </a:p>
        </p:txBody>
      </p:sp>
      <p:pic>
        <p:nvPicPr>
          <p:cNvPr id="4" name="Picture 3">
            <a:extLst>
              <a:ext uri="{FF2B5EF4-FFF2-40B4-BE49-F238E27FC236}">
                <a16:creationId xmlns:a16="http://schemas.microsoft.com/office/drawing/2014/main" id="{C1308804-C06E-1B63-E1FA-C26CF59D4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218" y="2282748"/>
            <a:ext cx="6779491" cy="4215034"/>
          </a:xfrm>
          <a:prstGeom prst="rect">
            <a:avLst/>
          </a:prstGeom>
        </p:spPr>
      </p:pic>
      <p:sp>
        <p:nvSpPr>
          <p:cNvPr id="5" name="TextBox 4">
            <a:extLst>
              <a:ext uri="{FF2B5EF4-FFF2-40B4-BE49-F238E27FC236}">
                <a16:creationId xmlns:a16="http://schemas.microsoft.com/office/drawing/2014/main" id="{C2924F7E-6A56-EAD2-071B-E043E71F2A87}"/>
              </a:ext>
            </a:extLst>
          </p:cNvPr>
          <p:cNvSpPr txBox="1"/>
          <p:nvPr/>
        </p:nvSpPr>
        <p:spPr>
          <a:xfrm>
            <a:off x="794329" y="3861168"/>
            <a:ext cx="1330036" cy="369332"/>
          </a:xfrm>
          <a:prstGeom prst="rect">
            <a:avLst/>
          </a:prstGeom>
          <a:noFill/>
        </p:spPr>
        <p:txBody>
          <a:bodyPr wrap="square" rtlCol="0">
            <a:spAutoFit/>
          </a:bodyPr>
          <a:lstStyle/>
          <a:p>
            <a:r>
              <a:rPr lang="en-IN" dirty="0">
                <a:solidFill>
                  <a:schemeClr val="bg1"/>
                </a:solidFill>
              </a:rPr>
              <a:t>Output:</a:t>
            </a:r>
          </a:p>
        </p:txBody>
      </p:sp>
    </p:spTree>
    <p:extLst>
      <p:ext uri="{BB962C8B-B14F-4D97-AF65-F5344CB8AC3E}">
        <p14:creationId xmlns:p14="http://schemas.microsoft.com/office/powerpoint/2010/main" val="418104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29B0666-BB1C-0346-C553-3BDEC13BC5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58A9B8-5E23-FB72-5832-17221FAB3027}"/>
              </a:ext>
            </a:extLst>
          </p:cNvPr>
          <p:cNvSpPr txBox="1"/>
          <p:nvPr/>
        </p:nvSpPr>
        <p:spPr>
          <a:xfrm>
            <a:off x="304799" y="230910"/>
            <a:ext cx="10843491" cy="1477328"/>
          </a:xfrm>
          <a:prstGeom prst="rect">
            <a:avLst/>
          </a:prstGeom>
          <a:noFill/>
        </p:spPr>
        <p:txBody>
          <a:bodyPr wrap="square" rtlCol="0">
            <a:spAutoFit/>
          </a:bodyPr>
          <a:lstStyle/>
          <a:p>
            <a:r>
              <a:rPr lang="en-US" sz="1500" dirty="0">
                <a:solidFill>
                  <a:schemeClr val="bg1"/>
                </a:solidFill>
              </a:rPr>
              <a:t>Business Request - 3: </a:t>
            </a:r>
          </a:p>
          <a:p>
            <a:r>
              <a:rPr lang="en-US" sz="1500" dirty="0">
                <a:solidFill>
                  <a:schemeClr val="bg1"/>
                </a:solidFill>
              </a:rPr>
              <a:t>City-Level Repeat Passenger Trip Frequency Report</a:t>
            </a:r>
          </a:p>
          <a:p>
            <a:r>
              <a:rPr lang="en-US" sz="1500" dirty="0">
                <a:solidFill>
                  <a:schemeClr val="bg1"/>
                </a:solidFill>
              </a:rPr>
              <a:t>Generate a report that shows the percentage distribution of repeat passengers by the number of trips they have taken in each city. Calculate the percentage of repeat passengers who took 2 trips, 3 trips, and so on, up to 10 trips. Each column should represent a trip count category, displaying the percentage of repeat passengers who fall into that category out of the total repeat passengers for that city. Fields: city_name, 2-Trips, 3-Trips, 4-Trips, 5-Trips, 6-Trips, 7-Trips, 8-Trips, 9-Trips,10-Trips</a:t>
            </a:r>
            <a:endParaRPr lang="en-IN" sz="1500" dirty="0">
              <a:solidFill>
                <a:schemeClr val="bg1"/>
              </a:solidFill>
            </a:endParaRPr>
          </a:p>
        </p:txBody>
      </p:sp>
      <p:pic>
        <p:nvPicPr>
          <p:cNvPr id="5" name="Picture 4">
            <a:extLst>
              <a:ext uri="{FF2B5EF4-FFF2-40B4-BE49-F238E27FC236}">
                <a16:creationId xmlns:a16="http://schemas.microsoft.com/office/drawing/2014/main" id="{9240D84F-1884-D3A3-BA9B-BAA499A7B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399" y="1855834"/>
            <a:ext cx="7583056" cy="4851313"/>
          </a:xfrm>
          <a:prstGeom prst="rect">
            <a:avLst/>
          </a:prstGeom>
        </p:spPr>
      </p:pic>
      <p:sp>
        <p:nvSpPr>
          <p:cNvPr id="3" name="TextBox 2">
            <a:extLst>
              <a:ext uri="{FF2B5EF4-FFF2-40B4-BE49-F238E27FC236}">
                <a16:creationId xmlns:a16="http://schemas.microsoft.com/office/drawing/2014/main" id="{4EF06562-CD1A-8824-1239-483675CBA9C4}"/>
              </a:ext>
            </a:extLst>
          </p:cNvPr>
          <p:cNvSpPr txBox="1"/>
          <p:nvPr/>
        </p:nvSpPr>
        <p:spPr>
          <a:xfrm>
            <a:off x="489526" y="3824222"/>
            <a:ext cx="1330036" cy="369332"/>
          </a:xfrm>
          <a:prstGeom prst="rect">
            <a:avLst/>
          </a:prstGeom>
          <a:noFill/>
        </p:spPr>
        <p:txBody>
          <a:bodyPr wrap="square" rtlCol="0">
            <a:spAutoFit/>
          </a:bodyPr>
          <a:lstStyle/>
          <a:p>
            <a:r>
              <a:rPr lang="en-IN" dirty="0">
                <a:solidFill>
                  <a:schemeClr val="bg1"/>
                </a:solidFill>
              </a:rPr>
              <a:t>Query:</a:t>
            </a:r>
          </a:p>
        </p:txBody>
      </p:sp>
    </p:spTree>
    <p:extLst>
      <p:ext uri="{BB962C8B-B14F-4D97-AF65-F5344CB8AC3E}">
        <p14:creationId xmlns:p14="http://schemas.microsoft.com/office/powerpoint/2010/main" val="2920143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E6C6770-BA9B-BA26-53B5-C2E03F6F78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47E880-314F-0D5A-5D03-6A630BD09FFE}"/>
              </a:ext>
            </a:extLst>
          </p:cNvPr>
          <p:cNvSpPr txBox="1"/>
          <p:nvPr/>
        </p:nvSpPr>
        <p:spPr>
          <a:xfrm>
            <a:off x="304799" y="230910"/>
            <a:ext cx="10843491" cy="1477328"/>
          </a:xfrm>
          <a:prstGeom prst="rect">
            <a:avLst/>
          </a:prstGeom>
          <a:noFill/>
        </p:spPr>
        <p:txBody>
          <a:bodyPr wrap="square" rtlCol="0">
            <a:spAutoFit/>
          </a:bodyPr>
          <a:lstStyle/>
          <a:p>
            <a:r>
              <a:rPr lang="en-US" sz="1500" dirty="0">
                <a:solidFill>
                  <a:schemeClr val="bg1"/>
                </a:solidFill>
              </a:rPr>
              <a:t>Business Request - 3: </a:t>
            </a:r>
          </a:p>
          <a:p>
            <a:r>
              <a:rPr lang="en-US" sz="1500" dirty="0">
                <a:solidFill>
                  <a:schemeClr val="bg1"/>
                </a:solidFill>
              </a:rPr>
              <a:t>City-Level Repeat Passenger Trip Frequency Report</a:t>
            </a:r>
          </a:p>
          <a:p>
            <a:r>
              <a:rPr lang="en-US" sz="1500" dirty="0">
                <a:solidFill>
                  <a:schemeClr val="bg1"/>
                </a:solidFill>
              </a:rPr>
              <a:t>Generate a report that shows the percentage distribution of repeat passengers by the number of trips they have taken in each city. Calculate the percentage of repeat passengers who took 2 trips, 3 trips, and so on, up to 10 trips. Each column should represent a trip count category, displaying the percentage of repeat passengers who fall into that category out of the total repeat passengers for that city. Fields: city_name, 2-Trips, 3-Trips, 4-Trips, 5-Trips, 6-Trips, 7-Trips, 8-Trips, 9-Trips,10-Trips</a:t>
            </a:r>
            <a:endParaRPr lang="en-IN" sz="1500" dirty="0">
              <a:solidFill>
                <a:schemeClr val="bg1"/>
              </a:solidFill>
            </a:endParaRPr>
          </a:p>
        </p:txBody>
      </p:sp>
      <p:pic>
        <p:nvPicPr>
          <p:cNvPr id="4" name="Picture 3">
            <a:extLst>
              <a:ext uri="{FF2B5EF4-FFF2-40B4-BE49-F238E27FC236}">
                <a16:creationId xmlns:a16="http://schemas.microsoft.com/office/drawing/2014/main" id="{EC19561A-F14D-6F8A-E9A0-F4C18CA0E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392" y="2601976"/>
            <a:ext cx="8850207" cy="2887716"/>
          </a:xfrm>
          <a:prstGeom prst="rect">
            <a:avLst/>
          </a:prstGeom>
        </p:spPr>
      </p:pic>
      <p:sp>
        <p:nvSpPr>
          <p:cNvPr id="5" name="TextBox 4">
            <a:extLst>
              <a:ext uri="{FF2B5EF4-FFF2-40B4-BE49-F238E27FC236}">
                <a16:creationId xmlns:a16="http://schemas.microsoft.com/office/drawing/2014/main" id="{2BBFEBAC-6D30-072F-85DE-E1813AEAE5E8}"/>
              </a:ext>
            </a:extLst>
          </p:cNvPr>
          <p:cNvSpPr txBox="1"/>
          <p:nvPr/>
        </p:nvSpPr>
        <p:spPr>
          <a:xfrm>
            <a:off x="794329" y="3861168"/>
            <a:ext cx="1330036" cy="369332"/>
          </a:xfrm>
          <a:prstGeom prst="rect">
            <a:avLst/>
          </a:prstGeom>
          <a:noFill/>
        </p:spPr>
        <p:txBody>
          <a:bodyPr wrap="square" rtlCol="0">
            <a:spAutoFit/>
          </a:bodyPr>
          <a:lstStyle/>
          <a:p>
            <a:r>
              <a:rPr lang="en-IN" dirty="0">
                <a:solidFill>
                  <a:schemeClr val="bg1"/>
                </a:solidFill>
              </a:rPr>
              <a:t>Output:</a:t>
            </a:r>
          </a:p>
        </p:txBody>
      </p:sp>
    </p:spTree>
    <p:extLst>
      <p:ext uri="{BB962C8B-B14F-4D97-AF65-F5344CB8AC3E}">
        <p14:creationId xmlns:p14="http://schemas.microsoft.com/office/powerpoint/2010/main" val="3982667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274A7D5-6A51-93A4-11AF-02343847BA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C541512-222F-2A98-B3C0-1423D8405668}"/>
              </a:ext>
            </a:extLst>
          </p:cNvPr>
          <p:cNvSpPr txBox="1"/>
          <p:nvPr/>
        </p:nvSpPr>
        <p:spPr>
          <a:xfrm>
            <a:off x="304800" y="295564"/>
            <a:ext cx="10640291" cy="1015663"/>
          </a:xfrm>
          <a:prstGeom prst="rect">
            <a:avLst/>
          </a:prstGeom>
          <a:noFill/>
        </p:spPr>
        <p:txBody>
          <a:bodyPr wrap="square" rtlCol="0">
            <a:spAutoFit/>
          </a:bodyPr>
          <a:lstStyle/>
          <a:p>
            <a:r>
              <a:rPr lang="en-US" sz="1500" dirty="0">
                <a:solidFill>
                  <a:schemeClr val="bg1"/>
                </a:solidFill>
              </a:rPr>
              <a:t>Business Request - 4: Identify Cities with Highest and Lowest Total New Passengers</a:t>
            </a:r>
          </a:p>
          <a:p>
            <a:r>
              <a:rPr lang="en-US" sz="1500" dirty="0">
                <a:solidFill>
                  <a:schemeClr val="bg1"/>
                </a:solidFill>
              </a:rPr>
              <a:t>Generate a report that calculates the total new passengers for each city and ranks them based on this value. Identify the top 3 cities with the highest number of new passengers as well as the bottom 3 cities with the lowest number of new passengers, categorizing them as "Top 3" or "Bottom 3" accordingly. Fields: city_namee total_new_passengerse city_category ("Top 3" or "Bottom 3")</a:t>
            </a:r>
            <a:endParaRPr lang="en-IN" sz="1500" dirty="0">
              <a:solidFill>
                <a:schemeClr val="bg1"/>
              </a:solidFill>
            </a:endParaRPr>
          </a:p>
        </p:txBody>
      </p:sp>
      <p:pic>
        <p:nvPicPr>
          <p:cNvPr id="5" name="Picture 4">
            <a:extLst>
              <a:ext uri="{FF2B5EF4-FFF2-40B4-BE49-F238E27FC236}">
                <a16:creationId xmlns:a16="http://schemas.microsoft.com/office/drawing/2014/main" id="{CC69234A-24F9-933A-C790-3557241B4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770" y="2067324"/>
            <a:ext cx="6999549" cy="4252460"/>
          </a:xfrm>
          <a:prstGeom prst="rect">
            <a:avLst/>
          </a:prstGeom>
        </p:spPr>
      </p:pic>
      <p:sp>
        <p:nvSpPr>
          <p:cNvPr id="3" name="TextBox 2">
            <a:extLst>
              <a:ext uri="{FF2B5EF4-FFF2-40B4-BE49-F238E27FC236}">
                <a16:creationId xmlns:a16="http://schemas.microsoft.com/office/drawing/2014/main" id="{40235F3B-6414-4389-83B7-25E82FDC564A}"/>
              </a:ext>
            </a:extLst>
          </p:cNvPr>
          <p:cNvSpPr txBox="1"/>
          <p:nvPr/>
        </p:nvSpPr>
        <p:spPr>
          <a:xfrm>
            <a:off x="489526" y="3824222"/>
            <a:ext cx="1330036" cy="369332"/>
          </a:xfrm>
          <a:prstGeom prst="rect">
            <a:avLst/>
          </a:prstGeom>
          <a:noFill/>
        </p:spPr>
        <p:txBody>
          <a:bodyPr wrap="square" rtlCol="0">
            <a:spAutoFit/>
          </a:bodyPr>
          <a:lstStyle/>
          <a:p>
            <a:r>
              <a:rPr lang="en-IN" dirty="0">
                <a:solidFill>
                  <a:schemeClr val="bg1"/>
                </a:solidFill>
              </a:rPr>
              <a:t>Query:</a:t>
            </a:r>
          </a:p>
        </p:txBody>
      </p:sp>
    </p:spTree>
    <p:extLst>
      <p:ext uri="{BB962C8B-B14F-4D97-AF65-F5344CB8AC3E}">
        <p14:creationId xmlns:p14="http://schemas.microsoft.com/office/powerpoint/2010/main" val="1258912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AE7F57B-9052-FEB4-AF40-CB7375F456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0C1723-0C87-866D-4779-0447BBF13692}"/>
              </a:ext>
            </a:extLst>
          </p:cNvPr>
          <p:cNvSpPr txBox="1"/>
          <p:nvPr/>
        </p:nvSpPr>
        <p:spPr>
          <a:xfrm>
            <a:off x="794329" y="3861168"/>
            <a:ext cx="1330036" cy="369332"/>
          </a:xfrm>
          <a:prstGeom prst="rect">
            <a:avLst/>
          </a:prstGeom>
          <a:noFill/>
        </p:spPr>
        <p:txBody>
          <a:bodyPr wrap="square" rtlCol="0">
            <a:spAutoFit/>
          </a:bodyPr>
          <a:lstStyle/>
          <a:p>
            <a:r>
              <a:rPr lang="en-IN" dirty="0">
                <a:solidFill>
                  <a:schemeClr val="bg1"/>
                </a:solidFill>
              </a:rPr>
              <a:t>Output:</a:t>
            </a:r>
          </a:p>
        </p:txBody>
      </p:sp>
      <p:sp>
        <p:nvSpPr>
          <p:cNvPr id="3" name="TextBox 2">
            <a:extLst>
              <a:ext uri="{FF2B5EF4-FFF2-40B4-BE49-F238E27FC236}">
                <a16:creationId xmlns:a16="http://schemas.microsoft.com/office/drawing/2014/main" id="{E0384D6E-A3CC-3C02-1836-E971242481E3}"/>
              </a:ext>
            </a:extLst>
          </p:cNvPr>
          <p:cNvSpPr txBox="1"/>
          <p:nvPr/>
        </p:nvSpPr>
        <p:spPr>
          <a:xfrm>
            <a:off x="304800" y="295564"/>
            <a:ext cx="10640291" cy="1015663"/>
          </a:xfrm>
          <a:prstGeom prst="rect">
            <a:avLst/>
          </a:prstGeom>
          <a:noFill/>
        </p:spPr>
        <p:txBody>
          <a:bodyPr wrap="square" rtlCol="0">
            <a:spAutoFit/>
          </a:bodyPr>
          <a:lstStyle/>
          <a:p>
            <a:r>
              <a:rPr lang="en-US" sz="1500" dirty="0">
                <a:solidFill>
                  <a:schemeClr val="bg1"/>
                </a:solidFill>
              </a:rPr>
              <a:t>Business Request - 4: Identify Cities with Highest and Lowest Total New Passengers</a:t>
            </a:r>
          </a:p>
          <a:p>
            <a:r>
              <a:rPr lang="en-US" sz="1500" dirty="0">
                <a:solidFill>
                  <a:schemeClr val="bg1"/>
                </a:solidFill>
              </a:rPr>
              <a:t>Generate a report that calculates the total new passengers for each city and ranks them based on this value. Identify the top 3 cities with the highest number of new passengers as well as the bottom 3 cities with the lowest number of new passengers, categorizing them as "Top 3" or "Bottom 3" accordingly. Fields: city_namee total_new_passengerse city_category ("Top 3" or "Bottom 3")</a:t>
            </a:r>
            <a:endParaRPr lang="en-IN" sz="1500" dirty="0">
              <a:solidFill>
                <a:schemeClr val="bg1"/>
              </a:solidFill>
            </a:endParaRPr>
          </a:p>
        </p:txBody>
      </p:sp>
      <p:pic>
        <p:nvPicPr>
          <p:cNvPr id="5" name="Picture 4">
            <a:extLst>
              <a:ext uri="{FF2B5EF4-FFF2-40B4-BE49-F238E27FC236}">
                <a16:creationId xmlns:a16="http://schemas.microsoft.com/office/drawing/2014/main" id="{E55F144F-D236-2846-00EA-E1061B6AD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356" y="2908601"/>
            <a:ext cx="5748481" cy="2323220"/>
          </a:xfrm>
          <a:prstGeom prst="rect">
            <a:avLst/>
          </a:prstGeom>
        </p:spPr>
      </p:pic>
    </p:spTree>
    <p:extLst>
      <p:ext uri="{BB962C8B-B14F-4D97-AF65-F5344CB8AC3E}">
        <p14:creationId xmlns:p14="http://schemas.microsoft.com/office/powerpoint/2010/main" val="311533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523A75F-2E82-52BB-7595-D66DE2A062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4D36255-DB99-5246-E9F7-45B6085A4C64}"/>
              </a:ext>
            </a:extLst>
          </p:cNvPr>
          <p:cNvSpPr txBox="1"/>
          <p:nvPr/>
        </p:nvSpPr>
        <p:spPr>
          <a:xfrm>
            <a:off x="277091" y="341745"/>
            <a:ext cx="10446327" cy="1015663"/>
          </a:xfrm>
          <a:prstGeom prst="rect">
            <a:avLst/>
          </a:prstGeom>
          <a:noFill/>
        </p:spPr>
        <p:txBody>
          <a:bodyPr wrap="square" rtlCol="0">
            <a:spAutoFit/>
          </a:bodyPr>
          <a:lstStyle/>
          <a:p>
            <a:r>
              <a:rPr lang="en-US" sz="1500" dirty="0">
                <a:solidFill>
                  <a:schemeClr val="bg1"/>
                </a:solidFill>
              </a:rPr>
              <a:t>Business Request - 5: Identify Month with Highest Revenue for Each City </a:t>
            </a:r>
          </a:p>
          <a:p>
            <a:r>
              <a:rPr lang="en-US" sz="1500" dirty="0">
                <a:solidFill>
                  <a:schemeClr val="bg1"/>
                </a:solidFill>
              </a:rPr>
              <a:t>Generate a report that identifies the month with the highest revenue for each city. For each city, display the month_name, the revenue amount for that month, and the percentage contribution of that month’s revenue to the city’s total revenue.Fieldscity_namehighest_revenue_monthrevenuepercentage_contribution (%)</a:t>
            </a:r>
            <a:endParaRPr lang="en-IN" sz="1500" dirty="0">
              <a:solidFill>
                <a:schemeClr val="bg1"/>
              </a:solidFill>
            </a:endParaRPr>
          </a:p>
        </p:txBody>
      </p:sp>
      <p:pic>
        <p:nvPicPr>
          <p:cNvPr id="5" name="Picture 4">
            <a:extLst>
              <a:ext uri="{FF2B5EF4-FFF2-40B4-BE49-F238E27FC236}">
                <a16:creationId xmlns:a16="http://schemas.microsoft.com/office/drawing/2014/main" id="{52F164F7-D166-4132-8FC8-5A580D63C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053" y="2044424"/>
            <a:ext cx="7640402" cy="4125468"/>
          </a:xfrm>
          <a:prstGeom prst="rect">
            <a:avLst/>
          </a:prstGeom>
        </p:spPr>
      </p:pic>
      <p:sp>
        <p:nvSpPr>
          <p:cNvPr id="3" name="TextBox 2">
            <a:extLst>
              <a:ext uri="{FF2B5EF4-FFF2-40B4-BE49-F238E27FC236}">
                <a16:creationId xmlns:a16="http://schemas.microsoft.com/office/drawing/2014/main" id="{808EB47F-F4F2-3269-2B00-5B525DE88023}"/>
              </a:ext>
            </a:extLst>
          </p:cNvPr>
          <p:cNvSpPr txBox="1"/>
          <p:nvPr/>
        </p:nvSpPr>
        <p:spPr>
          <a:xfrm>
            <a:off x="489526" y="3824222"/>
            <a:ext cx="942110" cy="369332"/>
          </a:xfrm>
          <a:prstGeom prst="rect">
            <a:avLst/>
          </a:prstGeom>
          <a:noFill/>
        </p:spPr>
        <p:txBody>
          <a:bodyPr wrap="square" rtlCol="0">
            <a:spAutoFit/>
          </a:bodyPr>
          <a:lstStyle/>
          <a:p>
            <a:r>
              <a:rPr lang="en-IN" dirty="0">
                <a:solidFill>
                  <a:schemeClr val="bg1"/>
                </a:solidFill>
              </a:rPr>
              <a:t>Query:</a:t>
            </a:r>
          </a:p>
        </p:txBody>
      </p:sp>
    </p:spTree>
    <p:extLst>
      <p:ext uri="{BB962C8B-B14F-4D97-AF65-F5344CB8AC3E}">
        <p14:creationId xmlns:p14="http://schemas.microsoft.com/office/powerpoint/2010/main" val="362955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4EDCCD9-EE39-EDBA-4371-0124C54DCD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810444-716F-0020-7C9D-707B9F9E0CD9}"/>
              </a:ext>
            </a:extLst>
          </p:cNvPr>
          <p:cNvSpPr txBox="1"/>
          <p:nvPr/>
        </p:nvSpPr>
        <p:spPr>
          <a:xfrm>
            <a:off x="277091" y="341745"/>
            <a:ext cx="10446327" cy="1015663"/>
          </a:xfrm>
          <a:prstGeom prst="rect">
            <a:avLst/>
          </a:prstGeom>
          <a:noFill/>
        </p:spPr>
        <p:txBody>
          <a:bodyPr wrap="square" rtlCol="0">
            <a:spAutoFit/>
          </a:bodyPr>
          <a:lstStyle/>
          <a:p>
            <a:r>
              <a:rPr lang="en-US" sz="1500" dirty="0">
                <a:solidFill>
                  <a:schemeClr val="bg1"/>
                </a:solidFill>
              </a:rPr>
              <a:t>Business Request - 5: Identify Month with Highest Revenue for Each City </a:t>
            </a:r>
          </a:p>
          <a:p>
            <a:r>
              <a:rPr lang="en-US" sz="1500" dirty="0">
                <a:solidFill>
                  <a:schemeClr val="bg1"/>
                </a:solidFill>
              </a:rPr>
              <a:t>Generate a report that identifies the month with the highest revenue for each city. For each city, display the month_name, the revenue amount for that month, and the percentage contribution of that month’s revenue to the city’s total revenue.Fieldscity_namehighest_revenue_monthrevenuepercentage_contribution (%)</a:t>
            </a:r>
            <a:endParaRPr lang="en-IN" sz="1500" dirty="0">
              <a:solidFill>
                <a:schemeClr val="bg1"/>
              </a:solidFill>
            </a:endParaRPr>
          </a:p>
        </p:txBody>
      </p:sp>
      <p:sp>
        <p:nvSpPr>
          <p:cNvPr id="3" name="TextBox 2">
            <a:extLst>
              <a:ext uri="{FF2B5EF4-FFF2-40B4-BE49-F238E27FC236}">
                <a16:creationId xmlns:a16="http://schemas.microsoft.com/office/drawing/2014/main" id="{E22276AE-9721-6C48-4DCB-A7E194F3ED4F}"/>
              </a:ext>
            </a:extLst>
          </p:cNvPr>
          <p:cNvSpPr txBox="1"/>
          <p:nvPr/>
        </p:nvSpPr>
        <p:spPr>
          <a:xfrm>
            <a:off x="794329" y="3861168"/>
            <a:ext cx="1330036" cy="369332"/>
          </a:xfrm>
          <a:prstGeom prst="rect">
            <a:avLst/>
          </a:prstGeom>
          <a:noFill/>
        </p:spPr>
        <p:txBody>
          <a:bodyPr wrap="square" rtlCol="0">
            <a:spAutoFit/>
          </a:bodyPr>
          <a:lstStyle/>
          <a:p>
            <a:r>
              <a:rPr lang="en-IN" dirty="0">
                <a:solidFill>
                  <a:schemeClr val="bg1"/>
                </a:solidFill>
              </a:rPr>
              <a:t>Output:</a:t>
            </a:r>
          </a:p>
        </p:txBody>
      </p:sp>
      <p:pic>
        <p:nvPicPr>
          <p:cNvPr id="5" name="Picture 4">
            <a:extLst>
              <a:ext uri="{FF2B5EF4-FFF2-40B4-BE49-F238E27FC236}">
                <a16:creationId xmlns:a16="http://schemas.microsoft.com/office/drawing/2014/main" id="{4138E6C9-95DB-7AF2-A90D-544C8DC64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365" y="2427582"/>
            <a:ext cx="7873464" cy="3437508"/>
          </a:xfrm>
          <a:prstGeom prst="rect">
            <a:avLst/>
          </a:prstGeom>
        </p:spPr>
      </p:pic>
    </p:spTree>
    <p:extLst>
      <p:ext uri="{BB962C8B-B14F-4D97-AF65-F5344CB8AC3E}">
        <p14:creationId xmlns:p14="http://schemas.microsoft.com/office/powerpoint/2010/main" val="362830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9E6AF89-F217-2D83-BC37-9448539A4D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423BB1-808A-704F-C5C1-C49D86E9EF54}"/>
              </a:ext>
            </a:extLst>
          </p:cNvPr>
          <p:cNvSpPr txBox="1"/>
          <p:nvPr/>
        </p:nvSpPr>
        <p:spPr>
          <a:xfrm>
            <a:off x="406399" y="230909"/>
            <a:ext cx="10547927" cy="1708160"/>
          </a:xfrm>
          <a:prstGeom prst="rect">
            <a:avLst/>
          </a:prstGeom>
          <a:noFill/>
        </p:spPr>
        <p:txBody>
          <a:bodyPr wrap="square" rtlCol="0">
            <a:spAutoFit/>
          </a:bodyPr>
          <a:lstStyle/>
          <a:p>
            <a:r>
              <a:rPr lang="en-US" sz="1500" dirty="0">
                <a:solidFill>
                  <a:schemeClr val="bg1"/>
                </a:solidFill>
              </a:rPr>
              <a:t>Business Request - 6: Repeat Passenger Rate Analysis</a:t>
            </a:r>
          </a:p>
          <a:p>
            <a:r>
              <a:rPr lang="en-US" sz="1500" dirty="0">
                <a:solidFill>
                  <a:schemeClr val="bg1"/>
                </a:solidFill>
              </a:rPr>
              <a:t>Generate a report that calculates two metrics:1. Monthly Repeat Passenger Rate: Calculate the repeat passenger rate for each city and month by comparing the number of repeat passengers to the total passengers.2. City-wide Repeat Passenger Rate: Calculate the overall repeat passenger rate foreach city, considering all passengers across months. Fields:city_name,month,total_passengers,repeat_passengers</a:t>
            </a:r>
          </a:p>
          <a:p>
            <a:r>
              <a:rPr lang="en-US" sz="1500" dirty="0">
                <a:solidFill>
                  <a:schemeClr val="bg1"/>
                </a:solidFill>
              </a:rPr>
              <a:t>monthly_repeat_passenger_rate (%): Repeat passenger rate at the city and month level</a:t>
            </a:r>
          </a:p>
          <a:p>
            <a:r>
              <a:rPr lang="en-US" sz="1500" dirty="0">
                <a:solidFill>
                  <a:schemeClr val="bg1"/>
                </a:solidFill>
              </a:rPr>
              <a:t>city_repeat_passenger_rate (%): Overall repeat passenger rate for each city, aggregated across months</a:t>
            </a:r>
            <a:endParaRPr lang="en-IN" sz="1500" dirty="0">
              <a:solidFill>
                <a:schemeClr val="bg1"/>
              </a:solidFill>
            </a:endParaRPr>
          </a:p>
        </p:txBody>
      </p:sp>
      <p:pic>
        <p:nvPicPr>
          <p:cNvPr id="5" name="Picture 4">
            <a:extLst>
              <a:ext uri="{FF2B5EF4-FFF2-40B4-BE49-F238E27FC236}">
                <a16:creationId xmlns:a16="http://schemas.microsoft.com/office/drawing/2014/main" id="{C1376757-E467-47B2-EDA6-77EC29D72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636" y="2157238"/>
            <a:ext cx="8550381" cy="4404742"/>
          </a:xfrm>
          <a:prstGeom prst="rect">
            <a:avLst/>
          </a:prstGeom>
        </p:spPr>
      </p:pic>
      <p:sp>
        <p:nvSpPr>
          <p:cNvPr id="3" name="TextBox 2">
            <a:extLst>
              <a:ext uri="{FF2B5EF4-FFF2-40B4-BE49-F238E27FC236}">
                <a16:creationId xmlns:a16="http://schemas.microsoft.com/office/drawing/2014/main" id="{D30D7AAF-6053-AC1F-B83B-70F4947076C3}"/>
              </a:ext>
            </a:extLst>
          </p:cNvPr>
          <p:cNvSpPr txBox="1"/>
          <p:nvPr/>
        </p:nvSpPr>
        <p:spPr>
          <a:xfrm>
            <a:off x="489526" y="3824222"/>
            <a:ext cx="942110" cy="369332"/>
          </a:xfrm>
          <a:prstGeom prst="rect">
            <a:avLst/>
          </a:prstGeom>
          <a:noFill/>
        </p:spPr>
        <p:txBody>
          <a:bodyPr wrap="square" rtlCol="0">
            <a:spAutoFit/>
          </a:bodyPr>
          <a:lstStyle/>
          <a:p>
            <a:r>
              <a:rPr lang="en-IN" dirty="0">
                <a:solidFill>
                  <a:schemeClr val="bg1"/>
                </a:solidFill>
              </a:rPr>
              <a:t>Query:</a:t>
            </a:r>
          </a:p>
        </p:txBody>
      </p:sp>
    </p:spTree>
    <p:extLst>
      <p:ext uri="{BB962C8B-B14F-4D97-AF65-F5344CB8AC3E}">
        <p14:creationId xmlns:p14="http://schemas.microsoft.com/office/powerpoint/2010/main" val="4187881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B3709A-61BB-B3C0-B4ED-CA0714C7EA6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Tree>
    <p:extLst>
      <p:ext uri="{BB962C8B-B14F-4D97-AF65-F5344CB8AC3E}">
        <p14:creationId xmlns:p14="http://schemas.microsoft.com/office/powerpoint/2010/main" val="425648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BC8BC26-7905-90A7-FF78-F2E8E29332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BBDE32C-FDC2-8A86-4A14-CB957AB2D99D}"/>
              </a:ext>
            </a:extLst>
          </p:cNvPr>
          <p:cNvSpPr txBox="1"/>
          <p:nvPr/>
        </p:nvSpPr>
        <p:spPr>
          <a:xfrm>
            <a:off x="406399" y="230909"/>
            <a:ext cx="10547927" cy="1708160"/>
          </a:xfrm>
          <a:prstGeom prst="rect">
            <a:avLst/>
          </a:prstGeom>
          <a:noFill/>
        </p:spPr>
        <p:txBody>
          <a:bodyPr wrap="square" rtlCol="0">
            <a:spAutoFit/>
          </a:bodyPr>
          <a:lstStyle/>
          <a:p>
            <a:r>
              <a:rPr lang="en-US" sz="1500" dirty="0">
                <a:solidFill>
                  <a:schemeClr val="bg1"/>
                </a:solidFill>
              </a:rPr>
              <a:t>Business Request - 6: Repeat Passenger Rate Analysis</a:t>
            </a:r>
          </a:p>
          <a:p>
            <a:r>
              <a:rPr lang="en-US" sz="1500" dirty="0">
                <a:solidFill>
                  <a:schemeClr val="bg1"/>
                </a:solidFill>
              </a:rPr>
              <a:t>Generate a report that calculates two metrics:1. Monthly Repeat Passenger Rate: Calculate the repeat passenger rate for each city and month by comparing the number of repeat passengers to the total passengers.2. City-wide Repeat Passenger Rate: Calculate the overall repeat passenger rate foreach city, considering all passengers across months. Fields:city_name,month,total_passengers,repeat_passengers</a:t>
            </a:r>
          </a:p>
          <a:p>
            <a:r>
              <a:rPr lang="en-US" sz="1500" dirty="0">
                <a:solidFill>
                  <a:schemeClr val="bg1"/>
                </a:solidFill>
              </a:rPr>
              <a:t>monthly_repeat_passenger_rate (%): Repeat passenger rate at the city and month level</a:t>
            </a:r>
          </a:p>
          <a:p>
            <a:r>
              <a:rPr lang="en-US" sz="1500" dirty="0">
                <a:solidFill>
                  <a:schemeClr val="bg1"/>
                </a:solidFill>
              </a:rPr>
              <a:t>city_repeat_passenger_rate (%): Overall repeat passenger rate for each city, aggregated across months</a:t>
            </a:r>
            <a:endParaRPr lang="en-IN" sz="1500" dirty="0">
              <a:solidFill>
                <a:schemeClr val="bg1"/>
              </a:solidFill>
            </a:endParaRPr>
          </a:p>
        </p:txBody>
      </p:sp>
      <p:sp>
        <p:nvSpPr>
          <p:cNvPr id="3" name="TextBox 2">
            <a:extLst>
              <a:ext uri="{FF2B5EF4-FFF2-40B4-BE49-F238E27FC236}">
                <a16:creationId xmlns:a16="http://schemas.microsoft.com/office/drawing/2014/main" id="{255E1E99-5831-3B1A-B659-C47AADB6645B}"/>
              </a:ext>
            </a:extLst>
          </p:cNvPr>
          <p:cNvSpPr txBox="1"/>
          <p:nvPr/>
        </p:nvSpPr>
        <p:spPr>
          <a:xfrm>
            <a:off x="794329" y="3861168"/>
            <a:ext cx="1330036" cy="369332"/>
          </a:xfrm>
          <a:prstGeom prst="rect">
            <a:avLst/>
          </a:prstGeom>
          <a:noFill/>
        </p:spPr>
        <p:txBody>
          <a:bodyPr wrap="square" rtlCol="0">
            <a:spAutoFit/>
          </a:bodyPr>
          <a:lstStyle/>
          <a:p>
            <a:r>
              <a:rPr lang="en-IN" dirty="0">
                <a:solidFill>
                  <a:schemeClr val="bg1"/>
                </a:solidFill>
              </a:rPr>
              <a:t>Output:</a:t>
            </a:r>
          </a:p>
        </p:txBody>
      </p:sp>
      <p:pic>
        <p:nvPicPr>
          <p:cNvPr id="5" name="Picture 4">
            <a:extLst>
              <a:ext uri="{FF2B5EF4-FFF2-40B4-BE49-F238E27FC236}">
                <a16:creationId xmlns:a16="http://schemas.microsoft.com/office/drawing/2014/main" id="{066EDB18-644C-723E-A828-28765F4DB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516" y="2130321"/>
            <a:ext cx="7314634" cy="4496770"/>
          </a:xfrm>
          <a:prstGeom prst="rect">
            <a:avLst/>
          </a:prstGeom>
        </p:spPr>
      </p:pic>
    </p:spTree>
    <p:extLst>
      <p:ext uri="{BB962C8B-B14F-4D97-AF65-F5344CB8AC3E}">
        <p14:creationId xmlns:p14="http://schemas.microsoft.com/office/powerpoint/2010/main" val="95694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6EADA47-D5E3-E9D4-699A-6A7C7E9297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1A9D7A-6D34-F2D7-E7BA-22354A42BEB5}"/>
              </a:ext>
            </a:extLst>
          </p:cNvPr>
          <p:cNvSpPr txBox="1"/>
          <p:nvPr/>
        </p:nvSpPr>
        <p:spPr>
          <a:xfrm>
            <a:off x="3680690" y="2967335"/>
            <a:ext cx="6160655" cy="923330"/>
          </a:xfrm>
          <a:prstGeom prst="rect">
            <a:avLst/>
          </a:prstGeom>
          <a:noFill/>
        </p:spPr>
        <p:txBody>
          <a:bodyPr wrap="square" rtlCol="0">
            <a:spAutoFit/>
          </a:bodyPr>
          <a:lstStyle/>
          <a:p>
            <a:r>
              <a:rPr lang="en-IN" sz="5400" dirty="0">
                <a:solidFill>
                  <a:schemeClr val="bg1"/>
                </a:solidFill>
              </a:rPr>
              <a:t>Primary Analysis</a:t>
            </a:r>
          </a:p>
        </p:txBody>
      </p:sp>
    </p:spTree>
    <p:extLst>
      <p:ext uri="{BB962C8B-B14F-4D97-AF65-F5344CB8AC3E}">
        <p14:creationId xmlns:p14="http://schemas.microsoft.com/office/powerpoint/2010/main" val="316046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87A2D76-1EBE-AE5D-B98E-07A6EF3CCC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8AFF75-5310-C570-9B97-49188ABAB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00" y="1328274"/>
            <a:ext cx="3311448" cy="4981487"/>
          </a:xfrm>
          <a:prstGeom prst="rect">
            <a:avLst/>
          </a:prstGeom>
        </p:spPr>
      </p:pic>
      <p:pic>
        <p:nvPicPr>
          <p:cNvPr id="5" name="Picture 4">
            <a:extLst>
              <a:ext uri="{FF2B5EF4-FFF2-40B4-BE49-F238E27FC236}">
                <a16:creationId xmlns:a16="http://schemas.microsoft.com/office/drawing/2014/main" id="{013D6F95-2917-5AB2-C226-18066A289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54" y="1328274"/>
            <a:ext cx="3194448" cy="4981487"/>
          </a:xfrm>
          <a:prstGeom prst="rect">
            <a:avLst/>
          </a:prstGeom>
        </p:spPr>
      </p:pic>
      <p:sp>
        <p:nvSpPr>
          <p:cNvPr id="12" name="TextBox 11">
            <a:extLst>
              <a:ext uri="{FF2B5EF4-FFF2-40B4-BE49-F238E27FC236}">
                <a16:creationId xmlns:a16="http://schemas.microsoft.com/office/drawing/2014/main" id="{0BBB97CD-115E-19BB-1EE1-98D3DFE9F314}"/>
              </a:ext>
            </a:extLst>
          </p:cNvPr>
          <p:cNvSpPr txBox="1"/>
          <p:nvPr/>
        </p:nvSpPr>
        <p:spPr>
          <a:xfrm>
            <a:off x="461818" y="332509"/>
            <a:ext cx="9799782" cy="646331"/>
          </a:xfrm>
          <a:prstGeom prst="rect">
            <a:avLst/>
          </a:prstGeom>
          <a:noFill/>
        </p:spPr>
        <p:txBody>
          <a:bodyPr wrap="square" rtlCol="0">
            <a:spAutoFit/>
          </a:bodyPr>
          <a:lstStyle/>
          <a:p>
            <a:pPr marL="342900" indent="-342900">
              <a:buAutoNum type="arabicPeriod"/>
            </a:pPr>
            <a:r>
              <a:rPr lang="en-US" dirty="0">
                <a:solidFill>
                  <a:schemeClr val="bg1"/>
                </a:solidFill>
              </a:rPr>
              <a:t>Top and Bottom Performing Cities Identify the top 3 and bottom 3 cities by total trips over the entire analysis period.</a:t>
            </a:r>
            <a:endParaRPr lang="en-IN" dirty="0">
              <a:solidFill>
                <a:schemeClr val="bg1"/>
              </a:solidFill>
            </a:endParaRPr>
          </a:p>
        </p:txBody>
      </p:sp>
      <p:sp>
        <p:nvSpPr>
          <p:cNvPr id="2" name="TextBox 1">
            <a:extLst>
              <a:ext uri="{FF2B5EF4-FFF2-40B4-BE49-F238E27FC236}">
                <a16:creationId xmlns:a16="http://schemas.microsoft.com/office/drawing/2014/main" id="{092734C4-0E61-F32B-06CE-CD9C28B54F03}"/>
              </a:ext>
            </a:extLst>
          </p:cNvPr>
          <p:cNvSpPr txBox="1"/>
          <p:nvPr/>
        </p:nvSpPr>
        <p:spPr>
          <a:xfrm>
            <a:off x="4007177" y="1674674"/>
            <a:ext cx="2402415" cy="1477328"/>
          </a:xfrm>
          <a:prstGeom prst="rect">
            <a:avLst/>
          </a:prstGeom>
          <a:noFill/>
        </p:spPr>
        <p:txBody>
          <a:bodyPr wrap="square" rtlCol="0">
            <a:spAutoFit/>
          </a:bodyPr>
          <a:lstStyle/>
          <a:p>
            <a:r>
              <a:rPr lang="en-IN" dirty="0">
                <a:solidFill>
                  <a:schemeClr val="bg1"/>
                </a:solidFill>
              </a:rPr>
              <a:t>Top 3 cities by total trips are </a:t>
            </a:r>
          </a:p>
          <a:p>
            <a:pPr marL="285750" indent="-285750">
              <a:buFont typeface="Arial" panose="020B0604020202020204" pitchFamily="34" charset="0"/>
              <a:buChar char="•"/>
            </a:pPr>
            <a:r>
              <a:rPr lang="en-IN" dirty="0">
                <a:solidFill>
                  <a:schemeClr val="bg1"/>
                </a:solidFill>
              </a:rPr>
              <a:t>Jaipur – 77K</a:t>
            </a:r>
          </a:p>
          <a:p>
            <a:pPr marL="285750" indent="-285750">
              <a:buFont typeface="Arial" panose="020B0604020202020204" pitchFamily="34" charset="0"/>
              <a:buChar char="•"/>
            </a:pPr>
            <a:r>
              <a:rPr lang="en-IN" dirty="0">
                <a:solidFill>
                  <a:schemeClr val="bg1"/>
                </a:solidFill>
              </a:rPr>
              <a:t>Lucknow – 64K</a:t>
            </a:r>
          </a:p>
          <a:p>
            <a:pPr marL="285750" indent="-285750">
              <a:buFont typeface="Arial" panose="020B0604020202020204" pitchFamily="34" charset="0"/>
              <a:buChar char="•"/>
            </a:pPr>
            <a:r>
              <a:rPr lang="en-IN" dirty="0">
                <a:solidFill>
                  <a:schemeClr val="bg1"/>
                </a:solidFill>
              </a:rPr>
              <a:t>Surat – 55K</a:t>
            </a:r>
          </a:p>
        </p:txBody>
      </p:sp>
      <p:sp>
        <p:nvSpPr>
          <p:cNvPr id="4" name="TextBox 3">
            <a:extLst>
              <a:ext uri="{FF2B5EF4-FFF2-40B4-BE49-F238E27FC236}">
                <a16:creationId xmlns:a16="http://schemas.microsoft.com/office/drawing/2014/main" id="{88E5D6BA-3AB7-705E-BC70-3D0A0F64AC38}"/>
              </a:ext>
            </a:extLst>
          </p:cNvPr>
          <p:cNvSpPr txBox="1"/>
          <p:nvPr/>
        </p:nvSpPr>
        <p:spPr>
          <a:xfrm>
            <a:off x="5689759" y="4124834"/>
            <a:ext cx="2522008" cy="1477328"/>
          </a:xfrm>
          <a:prstGeom prst="rect">
            <a:avLst/>
          </a:prstGeom>
          <a:noFill/>
        </p:spPr>
        <p:txBody>
          <a:bodyPr wrap="square" rtlCol="0">
            <a:spAutoFit/>
          </a:bodyPr>
          <a:lstStyle/>
          <a:p>
            <a:r>
              <a:rPr lang="en-IN" dirty="0">
                <a:solidFill>
                  <a:schemeClr val="bg1"/>
                </a:solidFill>
              </a:rPr>
              <a:t>Bottom 3 cities by total trips are </a:t>
            </a:r>
          </a:p>
          <a:p>
            <a:pPr marL="285750" indent="-285750">
              <a:buFont typeface="Arial" panose="020B0604020202020204" pitchFamily="34" charset="0"/>
              <a:buChar char="•"/>
            </a:pPr>
            <a:r>
              <a:rPr lang="en-IN" dirty="0">
                <a:solidFill>
                  <a:schemeClr val="bg1"/>
                </a:solidFill>
              </a:rPr>
              <a:t>Mysore – 16K</a:t>
            </a:r>
          </a:p>
          <a:p>
            <a:pPr marL="285750" indent="-285750">
              <a:buFont typeface="Arial" panose="020B0604020202020204" pitchFamily="34" charset="0"/>
              <a:buChar char="•"/>
            </a:pPr>
            <a:r>
              <a:rPr lang="en-IN" dirty="0">
                <a:solidFill>
                  <a:schemeClr val="bg1"/>
                </a:solidFill>
              </a:rPr>
              <a:t>Coimbatore – 21K</a:t>
            </a:r>
          </a:p>
          <a:p>
            <a:pPr marL="285750" indent="-285750">
              <a:buFont typeface="Arial" panose="020B0604020202020204" pitchFamily="34" charset="0"/>
              <a:buChar char="•"/>
            </a:pPr>
            <a:r>
              <a:rPr lang="en-IN" dirty="0">
                <a:solidFill>
                  <a:schemeClr val="bg1"/>
                </a:solidFill>
              </a:rPr>
              <a:t>Visakhapatnam – 28K</a:t>
            </a:r>
          </a:p>
        </p:txBody>
      </p:sp>
    </p:spTree>
    <p:extLst>
      <p:ext uri="{BB962C8B-B14F-4D97-AF65-F5344CB8AC3E}">
        <p14:creationId xmlns:p14="http://schemas.microsoft.com/office/powerpoint/2010/main" val="1183382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2D191F4-81B1-F4AD-26F4-EA40E701C9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5D2B21-F503-6A00-98D3-5867C96FA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1350" y="2483339"/>
            <a:ext cx="6339945" cy="3067715"/>
          </a:xfrm>
          <a:prstGeom prst="rect">
            <a:avLst/>
          </a:prstGeom>
        </p:spPr>
      </p:pic>
      <p:sp>
        <p:nvSpPr>
          <p:cNvPr id="4" name="Rectangle 9">
            <a:extLst>
              <a:ext uri="{FF2B5EF4-FFF2-40B4-BE49-F238E27FC236}">
                <a16:creationId xmlns:a16="http://schemas.microsoft.com/office/drawing/2014/main" id="{BFB966B7-8E7F-E5A4-CCE4-19D119874A0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10">
            <a:extLst>
              <a:ext uri="{FF2B5EF4-FFF2-40B4-BE49-F238E27FC236}">
                <a16:creationId xmlns:a16="http://schemas.microsoft.com/office/drawing/2014/main" id="{A6176623-1B62-AC23-7F17-8DB4FBAE0954}"/>
              </a:ext>
            </a:extLst>
          </p:cNvPr>
          <p:cNvSpPr>
            <a:spLocks noChangeArrowheads="1"/>
          </p:cNvSpPr>
          <p:nvPr/>
        </p:nvSpPr>
        <p:spPr bwMode="auto">
          <a:xfrm>
            <a:off x="0" y="458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39A9E60-90A8-60D6-6317-D5E31169323F}"/>
              </a:ext>
            </a:extLst>
          </p:cNvPr>
          <p:cNvSpPr txBox="1"/>
          <p:nvPr/>
        </p:nvSpPr>
        <p:spPr>
          <a:xfrm>
            <a:off x="674255" y="457200"/>
            <a:ext cx="9504218" cy="1200329"/>
          </a:xfrm>
          <a:prstGeom prst="rect">
            <a:avLst/>
          </a:prstGeom>
          <a:noFill/>
        </p:spPr>
        <p:txBody>
          <a:bodyPr wrap="square" rtlCol="0">
            <a:spAutoFit/>
          </a:bodyPr>
          <a:lstStyle/>
          <a:p>
            <a:r>
              <a:rPr lang="en-US" dirty="0">
                <a:solidFill>
                  <a:schemeClr val="bg1"/>
                </a:solidFill>
              </a:rPr>
              <a:t>2. Average Fare per Trip by City</a:t>
            </a:r>
          </a:p>
          <a:p>
            <a:r>
              <a:rPr lang="en-US" dirty="0">
                <a:solidFill>
                  <a:schemeClr val="bg1"/>
                </a:solidFill>
              </a:rPr>
              <a:t>Calculate the average fare per trip for each city and compare it with the city’s average trip distance. Identify the cities with the highest and lowest average fare per trip to assess pricing efficiency across locations.</a:t>
            </a:r>
            <a:endParaRPr lang="en-IN" dirty="0">
              <a:solidFill>
                <a:schemeClr val="bg1"/>
              </a:solidFill>
            </a:endParaRPr>
          </a:p>
        </p:txBody>
      </p:sp>
      <p:sp>
        <p:nvSpPr>
          <p:cNvPr id="2" name="TextBox 1">
            <a:extLst>
              <a:ext uri="{FF2B5EF4-FFF2-40B4-BE49-F238E27FC236}">
                <a16:creationId xmlns:a16="http://schemas.microsoft.com/office/drawing/2014/main" id="{1CB7855F-B120-8737-E50B-9A842FB77B02}"/>
              </a:ext>
            </a:extLst>
          </p:cNvPr>
          <p:cNvSpPr txBox="1"/>
          <p:nvPr/>
        </p:nvSpPr>
        <p:spPr>
          <a:xfrm>
            <a:off x="527539" y="2672862"/>
            <a:ext cx="4765430" cy="2585323"/>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Average Fare Per Trip = Total Fare/Total no of Trips</a:t>
            </a:r>
          </a:p>
          <a:p>
            <a:pPr marL="285750" indent="-285750">
              <a:buFont typeface="Arial" panose="020B0604020202020204" pitchFamily="34" charset="0"/>
              <a:buChar char="•"/>
            </a:pPr>
            <a:r>
              <a:rPr lang="en-IN" dirty="0">
                <a:solidFill>
                  <a:schemeClr val="bg1"/>
                </a:solidFill>
              </a:rPr>
              <a:t>Average Trip Distance = Total Distance/total Trips</a:t>
            </a:r>
          </a:p>
          <a:p>
            <a:pPr marL="285750" indent="-285750">
              <a:buFont typeface="Arial" panose="020B0604020202020204" pitchFamily="34" charset="0"/>
              <a:buChar char="•"/>
            </a:pPr>
            <a:r>
              <a:rPr lang="en-IN" dirty="0">
                <a:solidFill>
                  <a:schemeClr val="bg1"/>
                </a:solidFill>
              </a:rPr>
              <a:t>Jaipur has the highest average fare per trip with Rs 484 with average trip distance of 30 km</a:t>
            </a:r>
          </a:p>
          <a:p>
            <a:pPr marL="285750" indent="-285750">
              <a:buFont typeface="Arial" panose="020B0604020202020204" pitchFamily="34" charset="0"/>
              <a:buChar char="•"/>
            </a:pPr>
            <a:r>
              <a:rPr lang="en-IN" dirty="0">
                <a:solidFill>
                  <a:schemeClr val="bg1"/>
                </a:solidFill>
              </a:rPr>
              <a:t>Surat has the lowest average fare per trip with Rs 117 with average trip distance of 11 km</a:t>
            </a:r>
          </a:p>
        </p:txBody>
      </p:sp>
    </p:spTree>
    <p:extLst>
      <p:ext uri="{BB962C8B-B14F-4D97-AF65-F5344CB8AC3E}">
        <p14:creationId xmlns:p14="http://schemas.microsoft.com/office/powerpoint/2010/main" val="639606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4D09185-84F5-4C02-106F-5DCD4417E87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E72B47A-7AB4-2512-4137-D9B95F06209A}"/>
              </a:ext>
            </a:extLst>
          </p:cNvPr>
          <p:cNvPicPr>
            <a:picLocks noChangeAspect="1"/>
          </p:cNvPicPr>
          <p:nvPr/>
        </p:nvPicPr>
        <p:blipFill>
          <a:blip r:embed="rId3">
            <a:extLst>
              <a:ext uri="{28A0092B-C50C-407E-A947-70E740481C1C}">
                <a14:useLocalDpi xmlns:a14="http://schemas.microsoft.com/office/drawing/2010/main" val="0"/>
              </a:ext>
            </a:extLst>
          </a:blip>
          <a:srcRect b="3652"/>
          <a:stretch/>
        </p:blipFill>
        <p:spPr>
          <a:xfrm>
            <a:off x="488824" y="1482437"/>
            <a:ext cx="8295029" cy="2149764"/>
          </a:xfrm>
          <a:prstGeom prst="rect">
            <a:avLst/>
          </a:prstGeom>
        </p:spPr>
      </p:pic>
      <p:pic>
        <p:nvPicPr>
          <p:cNvPr id="5" name="Picture 4">
            <a:extLst>
              <a:ext uri="{FF2B5EF4-FFF2-40B4-BE49-F238E27FC236}">
                <a16:creationId xmlns:a16="http://schemas.microsoft.com/office/drawing/2014/main" id="{AB82224A-F0C1-46E9-25C8-4F52C1E72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9373" y="4372645"/>
            <a:ext cx="8294400" cy="2119583"/>
          </a:xfrm>
          <a:prstGeom prst="rect">
            <a:avLst/>
          </a:prstGeom>
        </p:spPr>
      </p:pic>
      <p:sp>
        <p:nvSpPr>
          <p:cNvPr id="2" name="TextBox 1">
            <a:extLst>
              <a:ext uri="{FF2B5EF4-FFF2-40B4-BE49-F238E27FC236}">
                <a16:creationId xmlns:a16="http://schemas.microsoft.com/office/drawing/2014/main" id="{9428D66B-AA73-67D1-D8F7-AAFEAEA0FB59}"/>
              </a:ext>
            </a:extLst>
          </p:cNvPr>
          <p:cNvSpPr txBox="1"/>
          <p:nvPr/>
        </p:nvSpPr>
        <p:spPr>
          <a:xfrm>
            <a:off x="341745" y="240145"/>
            <a:ext cx="10963564" cy="646331"/>
          </a:xfrm>
          <a:prstGeom prst="rect">
            <a:avLst/>
          </a:prstGeom>
          <a:noFill/>
        </p:spPr>
        <p:txBody>
          <a:bodyPr wrap="square" rtlCol="0">
            <a:spAutoFit/>
          </a:bodyPr>
          <a:lstStyle/>
          <a:p>
            <a:r>
              <a:rPr lang="en-US" dirty="0">
                <a:solidFill>
                  <a:schemeClr val="bg1"/>
                </a:solidFill>
              </a:rPr>
              <a:t>3. Average Ratings by City and Passenger Type</a:t>
            </a:r>
          </a:p>
          <a:p>
            <a:r>
              <a:rPr lang="en-US" dirty="0">
                <a:solidFill>
                  <a:schemeClr val="bg1"/>
                </a:solidFill>
              </a:rPr>
              <a:t>    Calculate the average passenger and driver ratings for each city, segmented by passenger type (new vs. Repeat).</a:t>
            </a:r>
            <a:endParaRPr lang="en-IN" dirty="0">
              <a:solidFill>
                <a:schemeClr val="bg1"/>
              </a:solidFill>
            </a:endParaRPr>
          </a:p>
        </p:txBody>
      </p:sp>
      <p:sp>
        <p:nvSpPr>
          <p:cNvPr id="4" name="TextBox 3">
            <a:extLst>
              <a:ext uri="{FF2B5EF4-FFF2-40B4-BE49-F238E27FC236}">
                <a16:creationId xmlns:a16="http://schemas.microsoft.com/office/drawing/2014/main" id="{D7DEEB0A-D990-A76C-9828-EAD213BE0E60}"/>
              </a:ext>
            </a:extLst>
          </p:cNvPr>
          <p:cNvSpPr txBox="1"/>
          <p:nvPr/>
        </p:nvSpPr>
        <p:spPr>
          <a:xfrm>
            <a:off x="8924192" y="1565031"/>
            <a:ext cx="3050931" cy="2031325"/>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Average passenger rating ranges between 8-9 for new passengers</a:t>
            </a:r>
          </a:p>
          <a:p>
            <a:pPr marL="285750" indent="-285750">
              <a:buFont typeface="Arial" panose="020B0604020202020204" pitchFamily="34" charset="0"/>
              <a:buChar char="•"/>
            </a:pPr>
            <a:r>
              <a:rPr lang="en-IN" dirty="0">
                <a:solidFill>
                  <a:schemeClr val="bg1"/>
                </a:solidFill>
              </a:rPr>
              <a:t>Average Driver Rating ranges between 7-9 for new passengers</a:t>
            </a:r>
          </a:p>
          <a:p>
            <a:pPr marL="285750" indent="-285750">
              <a:buFont typeface="Arial" panose="020B0604020202020204" pitchFamily="34" charset="0"/>
              <a:buChar char="•"/>
            </a:pPr>
            <a:endParaRPr lang="en-IN" dirty="0">
              <a:solidFill>
                <a:schemeClr val="bg1"/>
              </a:solidFill>
            </a:endParaRPr>
          </a:p>
        </p:txBody>
      </p:sp>
      <p:sp>
        <p:nvSpPr>
          <p:cNvPr id="6" name="TextBox 5">
            <a:extLst>
              <a:ext uri="{FF2B5EF4-FFF2-40B4-BE49-F238E27FC236}">
                <a16:creationId xmlns:a16="http://schemas.microsoft.com/office/drawing/2014/main" id="{96C54F09-0D53-9C73-2D54-E71F3F15F2CE}"/>
              </a:ext>
            </a:extLst>
          </p:cNvPr>
          <p:cNvSpPr txBox="1"/>
          <p:nvPr/>
        </p:nvSpPr>
        <p:spPr>
          <a:xfrm>
            <a:off x="448442" y="4358293"/>
            <a:ext cx="3050931" cy="2031325"/>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Average passenger rating ranges between 6-8 for Repeat passengers</a:t>
            </a:r>
          </a:p>
          <a:p>
            <a:pPr marL="285750" indent="-285750">
              <a:buFont typeface="Arial" panose="020B0604020202020204" pitchFamily="34" charset="0"/>
              <a:buChar char="•"/>
            </a:pPr>
            <a:r>
              <a:rPr lang="en-IN" dirty="0">
                <a:solidFill>
                  <a:schemeClr val="bg1"/>
                </a:solidFill>
              </a:rPr>
              <a:t>Average Driver Rating ranges between 6.5-9 for repeat passengers</a:t>
            </a: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27049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E843967-C707-E59B-339E-CD9260B0B9D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004DFCC-4C56-0B0D-31E1-EA4D8F7E9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67" y="2339977"/>
            <a:ext cx="10762672" cy="2795352"/>
          </a:xfrm>
          <a:prstGeom prst="rect">
            <a:avLst/>
          </a:prstGeom>
        </p:spPr>
      </p:pic>
      <p:sp>
        <p:nvSpPr>
          <p:cNvPr id="2" name="TextBox 1">
            <a:extLst>
              <a:ext uri="{FF2B5EF4-FFF2-40B4-BE49-F238E27FC236}">
                <a16:creationId xmlns:a16="http://schemas.microsoft.com/office/drawing/2014/main" id="{30595E44-994E-7752-140F-DC36D509FF3B}"/>
              </a:ext>
            </a:extLst>
          </p:cNvPr>
          <p:cNvSpPr txBox="1"/>
          <p:nvPr/>
        </p:nvSpPr>
        <p:spPr>
          <a:xfrm>
            <a:off x="498764" y="443345"/>
            <a:ext cx="10762672" cy="369332"/>
          </a:xfrm>
          <a:prstGeom prst="rect">
            <a:avLst/>
          </a:prstGeom>
          <a:noFill/>
        </p:spPr>
        <p:txBody>
          <a:bodyPr wrap="square" rtlCol="0">
            <a:spAutoFit/>
          </a:bodyPr>
          <a:lstStyle/>
          <a:p>
            <a:r>
              <a:rPr lang="en-US" dirty="0">
                <a:solidFill>
                  <a:schemeClr val="bg1"/>
                </a:solidFill>
              </a:rPr>
              <a:t> Identify cities with the highest and lowest average ratings.</a:t>
            </a:r>
            <a:endParaRPr lang="en-IN" dirty="0">
              <a:solidFill>
                <a:schemeClr val="bg1"/>
              </a:solidFill>
            </a:endParaRPr>
          </a:p>
        </p:txBody>
      </p:sp>
      <p:sp>
        <p:nvSpPr>
          <p:cNvPr id="4" name="TextBox 3">
            <a:extLst>
              <a:ext uri="{FF2B5EF4-FFF2-40B4-BE49-F238E27FC236}">
                <a16:creationId xmlns:a16="http://schemas.microsoft.com/office/drawing/2014/main" id="{568590E1-02EC-FC44-E476-C9281BC4B049}"/>
              </a:ext>
            </a:extLst>
          </p:cNvPr>
          <p:cNvSpPr txBox="1"/>
          <p:nvPr/>
        </p:nvSpPr>
        <p:spPr>
          <a:xfrm>
            <a:off x="615867" y="1011115"/>
            <a:ext cx="10163502"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Highest average rating cities are Mysore , Jaipur , Kochi , Visakhapatnam</a:t>
            </a:r>
          </a:p>
          <a:p>
            <a:pPr marL="285750" indent="-285750">
              <a:buFont typeface="Arial" panose="020B0604020202020204" pitchFamily="34" charset="0"/>
              <a:buChar char="•"/>
            </a:pPr>
            <a:r>
              <a:rPr lang="en-IN" dirty="0">
                <a:solidFill>
                  <a:schemeClr val="bg1"/>
                </a:solidFill>
              </a:rPr>
              <a:t>Lowest average rating cities are Surat, Lucknow , Vadodara</a:t>
            </a:r>
          </a:p>
        </p:txBody>
      </p:sp>
    </p:spTree>
    <p:extLst>
      <p:ext uri="{BB962C8B-B14F-4D97-AF65-F5344CB8AC3E}">
        <p14:creationId xmlns:p14="http://schemas.microsoft.com/office/powerpoint/2010/main" val="2723983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425DD-FF58-EE6F-8FA5-8005F463A7F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04CA2C-0477-491D-A591-FC716AF54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68" y="1510394"/>
            <a:ext cx="5569330" cy="4053234"/>
          </a:xfrm>
          <a:prstGeom prst="rect">
            <a:avLst/>
          </a:prstGeom>
        </p:spPr>
      </p:pic>
      <p:sp>
        <p:nvSpPr>
          <p:cNvPr id="2" name="TextBox 1">
            <a:extLst>
              <a:ext uri="{FF2B5EF4-FFF2-40B4-BE49-F238E27FC236}">
                <a16:creationId xmlns:a16="http://schemas.microsoft.com/office/drawing/2014/main" id="{DABB494A-A494-3497-9484-78E1CCABC966}"/>
              </a:ext>
            </a:extLst>
          </p:cNvPr>
          <p:cNvSpPr txBox="1"/>
          <p:nvPr/>
        </p:nvSpPr>
        <p:spPr>
          <a:xfrm>
            <a:off x="369455" y="415636"/>
            <a:ext cx="9421090" cy="923330"/>
          </a:xfrm>
          <a:prstGeom prst="rect">
            <a:avLst/>
          </a:prstGeom>
          <a:noFill/>
        </p:spPr>
        <p:txBody>
          <a:bodyPr wrap="square" rtlCol="0">
            <a:spAutoFit/>
          </a:bodyPr>
          <a:lstStyle/>
          <a:p>
            <a:r>
              <a:rPr lang="en-US" dirty="0">
                <a:solidFill>
                  <a:schemeClr val="bg1"/>
                </a:solidFill>
              </a:rPr>
              <a:t>4. Peak and Low Demand Months by City </a:t>
            </a:r>
          </a:p>
          <a:p>
            <a:r>
              <a:rPr lang="en-US" dirty="0">
                <a:solidFill>
                  <a:schemeClr val="bg1"/>
                </a:solidFill>
              </a:rPr>
              <a:t>For each city, identify the month with the highest total trips (peak demand)</a:t>
            </a:r>
          </a:p>
          <a:p>
            <a:r>
              <a:rPr lang="en-US" dirty="0">
                <a:solidFill>
                  <a:schemeClr val="bg1"/>
                </a:solidFill>
              </a:rPr>
              <a:t>and the month with the lowest total trips (low demand).</a:t>
            </a:r>
            <a:endParaRPr lang="en-IN" dirty="0">
              <a:solidFill>
                <a:schemeClr val="bg1"/>
              </a:solidFill>
            </a:endParaRPr>
          </a:p>
        </p:txBody>
      </p:sp>
      <p:graphicFrame>
        <p:nvGraphicFramePr>
          <p:cNvPr id="6" name="Table 5">
            <a:extLst>
              <a:ext uri="{FF2B5EF4-FFF2-40B4-BE49-F238E27FC236}">
                <a16:creationId xmlns:a16="http://schemas.microsoft.com/office/drawing/2014/main" id="{FD55A623-30B2-7806-6A1A-0A456784BB99}"/>
              </a:ext>
            </a:extLst>
          </p:cNvPr>
          <p:cNvGraphicFramePr>
            <a:graphicFrameLocks noGrp="1"/>
          </p:cNvGraphicFramePr>
          <p:nvPr>
            <p:extLst>
              <p:ext uri="{D42A27DB-BD31-4B8C-83A1-F6EECF244321}">
                <p14:modId xmlns:p14="http://schemas.microsoft.com/office/powerpoint/2010/main" val="1689600554"/>
              </p:ext>
            </p:extLst>
          </p:nvPr>
        </p:nvGraphicFramePr>
        <p:xfrm>
          <a:off x="7069015" y="1651143"/>
          <a:ext cx="4510455" cy="3771735"/>
        </p:xfrm>
        <a:graphic>
          <a:graphicData uri="http://schemas.openxmlformats.org/drawingml/2006/table">
            <a:tbl>
              <a:tblPr firstRow="1" bandRow="1"/>
              <a:tblGrid>
                <a:gridCol w="1696915">
                  <a:extLst>
                    <a:ext uri="{9D8B030D-6E8A-4147-A177-3AD203B41FA5}">
                      <a16:colId xmlns:a16="http://schemas.microsoft.com/office/drawing/2014/main" val="603495033"/>
                    </a:ext>
                  </a:extLst>
                </a:gridCol>
                <a:gridCol w="1450569">
                  <a:extLst>
                    <a:ext uri="{9D8B030D-6E8A-4147-A177-3AD203B41FA5}">
                      <a16:colId xmlns:a16="http://schemas.microsoft.com/office/drawing/2014/main" val="696637562"/>
                    </a:ext>
                  </a:extLst>
                </a:gridCol>
                <a:gridCol w="1362971">
                  <a:extLst>
                    <a:ext uri="{9D8B030D-6E8A-4147-A177-3AD203B41FA5}">
                      <a16:colId xmlns:a16="http://schemas.microsoft.com/office/drawing/2014/main" val="146729723"/>
                    </a:ext>
                  </a:extLst>
                </a:gridCol>
              </a:tblGrid>
              <a:tr h="322175">
                <a:tc>
                  <a:txBody>
                    <a:bodyPr/>
                    <a:lstStyle/>
                    <a:p>
                      <a:r>
                        <a:rPr lang="en-IN" sz="1400" b="0" dirty="0">
                          <a:ln>
                            <a:solidFill>
                              <a:schemeClr val="bg1"/>
                            </a:solidFill>
                          </a:ln>
                          <a:solidFill>
                            <a:schemeClr val="bg1"/>
                          </a:solidFill>
                          <a:latin typeface="+mn-lt"/>
                        </a:rPr>
                        <a:t>City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Peak Demand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Low Demand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0669596"/>
                  </a:ext>
                </a:extLst>
              </a:tr>
              <a:tr h="344956">
                <a:tc>
                  <a:txBody>
                    <a:bodyPr/>
                    <a:lstStyle/>
                    <a:p>
                      <a:r>
                        <a:rPr lang="en-IN" sz="1400" b="0" dirty="0">
                          <a:ln>
                            <a:solidFill>
                              <a:schemeClr val="bg1"/>
                            </a:solidFill>
                          </a:ln>
                          <a:solidFill>
                            <a:schemeClr val="bg1"/>
                          </a:solidFill>
                          <a:latin typeface="+mn-lt"/>
                        </a:rPr>
                        <a:t>Chandigarh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February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April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888775"/>
                  </a:ext>
                </a:extLst>
              </a:tr>
              <a:tr h="344956">
                <a:tc>
                  <a:txBody>
                    <a:bodyPr/>
                    <a:lstStyle/>
                    <a:p>
                      <a:r>
                        <a:rPr lang="en-IN" sz="1400" b="0" dirty="0">
                          <a:ln>
                            <a:solidFill>
                              <a:schemeClr val="bg1"/>
                            </a:solidFill>
                          </a:ln>
                          <a:solidFill>
                            <a:schemeClr val="bg1"/>
                          </a:solidFill>
                          <a:latin typeface="+mn-lt"/>
                        </a:rPr>
                        <a:t>Coimbatore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March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June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5857445"/>
                  </a:ext>
                </a:extLst>
              </a:tr>
              <a:tr h="344956">
                <a:tc>
                  <a:txBody>
                    <a:bodyPr/>
                    <a:lstStyle/>
                    <a:p>
                      <a:r>
                        <a:rPr lang="en-IN" sz="1400" b="0" dirty="0">
                          <a:ln>
                            <a:solidFill>
                              <a:schemeClr val="bg1"/>
                            </a:solidFill>
                          </a:ln>
                          <a:solidFill>
                            <a:schemeClr val="bg1"/>
                          </a:solidFill>
                          <a:latin typeface="+mn-lt"/>
                        </a:rPr>
                        <a:t>Indore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May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June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0896053"/>
                  </a:ext>
                </a:extLst>
              </a:tr>
              <a:tr h="344956">
                <a:tc>
                  <a:txBody>
                    <a:bodyPr/>
                    <a:lstStyle/>
                    <a:p>
                      <a:r>
                        <a:rPr lang="en-IN" sz="1400" b="0" dirty="0">
                          <a:ln>
                            <a:solidFill>
                              <a:schemeClr val="bg1"/>
                            </a:solidFill>
                          </a:ln>
                          <a:solidFill>
                            <a:schemeClr val="bg1"/>
                          </a:solidFill>
                          <a:latin typeface="+mn-lt"/>
                        </a:rPr>
                        <a:t>Jaipur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February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June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738734"/>
                  </a:ext>
                </a:extLst>
              </a:tr>
              <a:tr h="344956">
                <a:tc>
                  <a:txBody>
                    <a:bodyPr/>
                    <a:lstStyle/>
                    <a:p>
                      <a:r>
                        <a:rPr lang="en-IN" sz="1400" b="0" dirty="0">
                          <a:ln>
                            <a:solidFill>
                              <a:schemeClr val="bg1"/>
                            </a:solidFill>
                          </a:ln>
                          <a:solidFill>
                            <a:schemeClr val="bg1"/>
                          </a:solidFill>
                          <a:latin typeface="+mn-lt"/>
                        </a:rPr>
                        <a:t>Kochi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May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June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6330899"/>
                  </a:ext>
                </a:extLst>
              </a:tr>
              <a:tr h="344956">
                <a:tc>
                  <a:txBody>
                    <a:bodyPr/>
                    <a:lstStyle/>
                    <a:p>
                      <a:r>
                        <a:rPr lang="en-IN" sz="1400" b="0" dirty="0">
                          <a:ln>
                            <a:solidFill>
                              <a:schemeClr val="bg1"/>
                            </a:solidFill>
                          </a:ln>
                          <a:solidFill>
                            <a:schemeClr val="bg1"/>
                          </a:solidFill>
                          <a:latin typeface="+mn-lt"/>
                        </a:rPr>
                        <a:t>Lucknow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February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May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9305237"/>
                  </a:ext>
                </a:extLst>
              </a:tr>
              <a:tr h="344956">
                <a:tc>
                  <a:txBody>
                    <a:bodyPr/>
                    <a:lstStyle/>
                    <a:p>
                      <a:r>
                        <a:rPr lang="en-IN" sz="1400" b="0" dirty="0">
                          <a:ln>
                            <a:solidFill>
                              <a:schemeClr val="bg1"/>
                            </a:solidFill>
                          </a:ln>
                          <a:solidFill>
                            <a:schemeClr val="bg1"/>
                          </a:solidFill>
                          <a:latin typeface="+mn-lt"/>
                        </a:rPr>
                        <a:t>Mysore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May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January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0624208"/>
                  </a:ext>
                </a:extLst>
              </a:tr>
              <a:tr h="344956">
                <a:tc>
                  <a:txBody>
                    <a:bodyPr/>
                    <a:lstStyle/>
                    <a:p>
                      <a:r>
                        <a:rPr lang="en-IN" sz="1400" b="0" dirty="0">
                          <a:ln>
                            <a:solidFill>
                              <a:schemeClr val="bg1"/>
                            </a:solidFill>
                          </a:ln>
                          <a:solidFill>
                            <a:schemeClr val="bg1"/>
                          </a:solidFill>
                          <a:latin typeface="+mn-lt"/>
                        </a:rPr>
                        <a:t>Surat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April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January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8499917"/>
                  </a:ext>
                </a:extLst>
              </a:tr>
              <a:tr h="344956">
                <a:tc>
                  <a:txBody>
                    <a:bodyPr/>
                    <a:lstStyle/>
                    <a:p>
                      <a:r>
                        <a:rPr lang="en-IN" sz="1400" b="0" dirty="0">
                          <a:ln>
                            <a:solidFill>
                              <a:schemeClr val="bg1"/>
                            </a:solidFill>
                          </a:ln>
                          <a:solidFill>
                            <a:schemeClr val="bg1"/>
                          </a:solidFill>
                          <a:latin typeface="+mn-lt"/>
                        </a:rPr>
                        <a:t>Vadodara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April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June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2872160"/>
                  </a:ext>
                </a:extLst>
              </a:tr>
              <a:tr h="344956">
                <a:tc>
                  <a:txBody>
                    <a:bodyPr/>
                    <a:lstStyle/>
                    <a:p>
                      <a:r>
                        <a:rPr lang="en-IN" sz="1400" b="0" dirty="0">
                          <a:ln>
                            <a:solidFill>
                              <a:schemeClr val="bg1"/>
                            </a:solidFill>
                          </a:ln>
                          <a:solidFill>
                            <a:schemeClr val="bg1"/>
                          </a:solidFill>
                          <a:latin typeface="+mn-lt"/>
                        </a:rPr>
                        <a:t>Visakhapatnam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April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dirty="0">
                          <a:ln>
                            <a:solidFill>
                              <a:schemeClr val="bg1"/>
                            </a:solidFill>
                          </a:ln>
                          <a:solidFill>
                            <a:schemeClr val="bg1"/>
                          </a:solidFill>
                          <a:latin typeface="+mn-lt"/>
                        </a:rPr>
                        <a:t>January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8676714"/>
                  </a:ext>
                </a:extLst>
              </a:tr>
            </a:tbl>
          </a:graphicData>
        </a:graphic>
      </p:graphicFrame>
      <p:sp>
        <p:nvSpPr>
          <p:cNvPr id="7" name="TextBox 6">
            <a:extLst>
              <a:ext uri="{FF2B5EF4-FFF2-40B4-BE49-F238E27FC236}">
                <a16:creationId xmlns:a16="http://schemas.microsoft.com/office/drawing/2014/main" id="{6EEE5F6F-6608-07A6-D9F6-4702DA3047D6}"/>
              </a:ext>
            </a:extLst>
          </p:cNvPr>
          <p:cNvSpPr txBox="1"/>
          <p:nvPr/>
        </p:nvSpPr>
        <p:spPr>
          <a:xfrm>
            <a:off x="369455" y="6125610"/>
            <a:ext cx="7385359"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Overall Peak demand months for total trips are February , April , May</a:t>
            </a:r>
          </a:p>
          <a:p>
            <a:pPr marL="285750" indent="-285750">
              <a:buFont typeface="Arial" panose="020B0604020202020204" pitchFamily="34" charset="0"/>
              <a:buChar char="•"/>
            </a:pPr>
            <a:r>
              <a:rPr lang="en-IN" dirty="0">
                <a:solidFill>
                  <a:schemeClr val="bg1"/>
                </a:solidFill>
              </a:rPr>
              <a:t>Overall Low demand months for total trips are January , April , June  </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0739FEF-3B2A-8B83-7265-833FFDC901BA}"/>
                  </a:ext>
                </a:extLst>
              </p14:cNvPr>
              <p14:cNvContentPartPr/>
              <p14:nvPr/>
            </p14:nvContentPartPr>
            <p14:xfrm>
              <a:off x="2910185" y="2188371"/>
              <a:ext cx="471960" cy="36720"/>
            </p14:xfrm>
          </p:contentPart>
        </mc:Choice>
        <mc:Fallback xmlns="">
          <p:pic>
            <p:nvPicPr>
              <p:cNvPr id="4" name="Ink 3">
                <a:extLst>
                  <a:ext uri="{FF2B5EF4-FFF2-40B4-BE49-F238E27FC236}">
                    <a16:creationId xmlns:a16="http://schemas.microsoft.com/office/drawing/2014/main" id="{A0739FEF-3B2A-8B83-7265-833FFDC901BA}"/>
                  </a:ext>
                </a:extLst>
              </p:cNvPr>
              <p:cNvPicPr/>
              <p:nvPr/>
            </p:nvPicPr>
            <p:blipFill>
              <a:blip r:embed="rId5"/>
              <a:stretch>
                <a:fillRect/>
              </a:stretch>
            </p:blipFill>
            <p:spPr>
              <a:xfrm>
                <a:off x="2874185" y="2116371"/>
                <a:ext cx="543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ADB6ECC-2E6E-C765-B403-0D498A495101}"/>
                  </a:ext>
                </a:extLst>
              </p14:cNvPr>
              <p14:cNvContentPartPr/>
              <p14:nvPr/>
            </p14:nvContentPartPr>
            <p14:xfrm>
              <a:off x="3525425" y="2540451"/>
              <a:ext cx="465480" cy="360"/>
            </p14:xfrm>
          </p:contentPart>
        </mc:Choice>
        <mc:Fallback xmlns="">
          <p:pic>
            <p:nvPicPr>
              <p:cNvPr id="5" name="Ink 4">
                <a:extLst>
                  <a:ext uri="{FF2B5EF4-FFF2-40B4-BE49-F238E27FC236}">
                    <a16:creationId xmlns:a16="http://schemas.microsoft.com/office/drawing/2014/main" id="{4ADB6ECC-2E6E-C765-B403-0D498A495101}"/>
                  </a:ext>
                </a:extLst>
              </p:cNvPr>
              <p:cNvPicPr/>
              <p:nvPr/>
            </p:nvPicPr>
            <p:blipFill>
              <a:blip r:embed="rId7"/>
              <a:stretch>
                <a:fillRect/>
              </a:stretch>
            </p:blipFill>
            <p:spPr>
              <a:xfrm>
                <a:off x="3489425" y="2468811"/>
                <a:ext cx="537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061DC05-C2AD-5814-F6C0-C1FB6732ACFE}"/>
                  </a:ext>
                </a:extLst>
              </p14:cNvPr>
              <p14:cNvContentPartPr/>
              <p14:nvPr/>
            </p14:nvContentPartPr>
            <p14:xfrm>
              <a:off x="4773905" y="2865891"/>
              <a:ext cx="438840" cy="360"/>
            </p14:xfrm>
          </p:contentPart>
        </mc:Choice>
        <mc:Fallback xmlns="">
          <p:pic>
            <p:nvPicPr>
              <p:cNvPr id="10" name="Ink 9">
                <a:extLst>
                  <a:ext uri="{FF2B5EF4-FFF2-40B4-BE49-F238E27FC236}">
                    <a16:creationId xmlns:a16="http://schemas.microsoft.com/office/drawing/2014/main" id="{F061DC05-C2AD-5814-F6C0-C1FB6732ACFE}"/>
                  </a:ext>
                </a:extLst>
              </p:cNvPr>
              <p:cNvPicPr/>
              <p:nvPr/>
            </p:nvPicPr>
            <p:blipFill>
              <a:blip r:embed="rId9"/>
              <a:stretch>
                <a:fillRect/>
              </a:stretch>
            </p:blipFill>
            <p:spPr>
              <a:xfrm>
                <a:off x="4737905" y="2793891"/>
                <a:ext cx="510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1A32D1B2-2DA4-2E2C-DC3A-BAD2F62EA734}"/>
                  </a:ext>
                </a:extLst>
              </p14:cNvPr>
              <p14:cNvContentPartPr/>
              <p14:nvPr/>
            </p14:nvContentPartPr>
            <p14:xfrm>
              <a:off x="2813345" y="3208971"/>
              <a:ext cx="563760" cy="360"/>
            </p14:xfrm>
          </p:contentPart>
        </mc:Choice>
        <mc:Fallback xmlns="">
          <p:pic>
            <p:nvPicPr>
              <p:cNvPr id="13" name="Ink 12">
                <a:extLst>
                  <a:ext uri="{FF2B5EF4-FFF2-40B4-BE49-F238E27FC236}">
                    <a16:creationId xmlns:a16="http://schemas.microsoft.com/office/drawing/2014/main" id="{1A32D1B2-2DA4-2E2C-DC3A-BAD2F62EA734}"/>
                  </a:ext>
                </a:extLst>
              </p:cNvPr>
              <p:cNvPicPr/>
              <p:nvPr/>
            </p:nvPicPr>
            <p:blipFill>
              <a:blip r:embed="rId11"/>
              <a:stretch>
                <a:fillRect/>
              </a:stretch>
            </p:blipFill>
            <p:spPr>
              <a:xfrm>
                <a:off x="2777345" y="3136971"/>
                <a:ext cx="635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56AFD4D-8DC7-8FE9-71F6-2A992CC5D104}"/>
                  </a:ext>
                </a:extLst>
              </p14:cNvPr>
              <p14:cNvContentPartPr/>
              <p14:nvPr/>
            </p14:nvContentPartPr>
            <p14:xfrm>
              <a:off x="4677065" y="3507411"/>
              <a:ext cx="582480" cy="47520"/>
            </p14:xfrm>
          </p:contentPart>
        </mc:Choice>
        <mc:Fallback xmlns="">
          <p:pic>
            <p:nvPicPr>
              <p:cNvPr id="14" name="Ink 13">
                <a:extLst>
                  <a:ext uri="{FF2B5EF4-FFF2-40B4-BE49-F238E27FC236}">
                    <a16:creationId xmlns:a16="http://schemas.microsoft.com/office/drawing/2014/main" id="{C56AFD4D-8DC7-8FE9-71F6-2A992CC5D104}"/>
                  </a:ext>
                </a:extLst>
              </p:cNvPr>
              <p:cNvPicPr/>
              <p:nvPr/>
            </p:nvPicPr>
            <p:blipFill>
              <a:blip r:embed="rId13"/>
              <a:stretch>
                <a:fillRect/>
              </a:stretch>
            </p:blipFill>
            <p:spPr>
              <a:xfrm>
                <a:off x="4641425" y="3435411"/>
                <a:ext cx="6541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92782120-9322-211D-21DE-C2AE0E91C33F}"/>
                  </a:ext>
                </a:extLst>
              </p14:cNvPr>
              <p14:cNvContentPartPr/>
              <p14:nvPr/>
            </p14:nvContentPartPr>
            <p14:xfrm>
              <a:off x="2848265" y="3868131"/>
              <a:ext cx="545040" cy="360"/>
            </p14:xfrm>
          </p:contentPart>
        </mc:Choice>
        <mc:Fallback xmlns="">
          <p:pic>
            <p:nvPicPr>
              <p:cNvPr id="15" name="Ink 14">
                <a:extLst>
                  <a:ext uri="{FF2B5EF4-FFF2-40B4-BE49-F238E27FC236}">
                    <a16:creationId xmlns:a16="http://schemas.microsoft.com/office/drawing/2014/main" id="{92782120-9322-211D-21DE-C2AE0E91C33F}"/>
                  </a:ext>
                </a:extLst>
              </p:cNvPr>
              <p:cNvPicPr/>
              <p:nvPr/>
            </p:nvPicPr>
            <p:blipFill>
              <a:blip r:embed="rId15"/>
              <a:stretch>
                <a:fillRect/>
              </a:stretch>
            </p:blipFill>
            <p:spPr>
              <a:xfrm>
                <a:off x="2812265" y="3796131"/>
                <a:ext cx="616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A0A45752-A7D0-CB11-1E83-B43C7EE99676}"/>
                  </a:ext>
                </a:extLst>
              </p14:cNvPr>
              <p14:cNvContentPartPr/>
              <p14:nvPr/>
            </p14:nvContentPartPr>
            <p14:xfrm>
              <a:off x="4791185" y="4183851"/>
              <a:ext cx="450720" cy="64080"/>
            </p14:xfrm>
          </p:contentPart>
        </mc:Choice>
        <mc:Fallback xmlns="">
          <p:pic>
            <p:nvPicPr>
              <p:cNvPr id="16" name="Ink 15">
                <a:extLst>
                  <a:ext uri="{FF2B5EF4-FFF2-40B4-BE49-F238E27FC236}">
                    <a16:creationId xmlns:a16="http://schemas.microsoft.com/office/drawing/2014/main" id="{A0A45752-A7D0-CB11-1E83-B43C7EE99676}"/>
                  </a:ext>
                </a:extLst>
              </p:cNvPr>
              <p:cNvPicPr/>
              <p:nvPr/>
            </p:nvPicPr>
            <p:blipFill>
              <a:blip r:embed="rId17"/>
              <a:stretch>
                <a:fillRect/>
              </a:stretch>
            </p:blipFill>
            <p:spPr>
              <a:xfrm>
                <a:off x="4755545" y="4111851"/>
                <a:ext cx="5223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516A62C1-B02C-7811-0EF0-861D0A141EB2}"/>
                  </a:ext>
                </a:extLst>
              </p14:cNvPr>
              <p14:cNvContentPartPr/>
              <p14:nvPr/>
            </p14:nvContentPartPr>
            <p14:xfrm>
              <a:off x="4159385" y="4509291"/>
              <a:ext cx="472320" cy="63000"/>
            </p14:xfrm>
          </p:contentPart>
        </mc:Choice>
        <mc:Fallback xmlns="">
          <p:pic>
            <p:nvPicPr>
              <p:cNvPr id="17" name="Ink 16">
                <a:extLst>
                  <a:ext uri="{FF2B5EF4-FFF2-40B4-BE49-F238E27FC236}">
                    <a16:creationId xmlns:a16="http://schemas.microsoft.com/office/drawing/2014/main" id="{516A62C1-B02C-7811-0EF0-861D0A141EB2}"/>
                  </a:ext>
                </a:extLst>
              </p:cNvPr>
              <p:cNvPicPr/>
              <p:nvPr/>
            </p:nvPicPr>
            <p:blipFill>
              <a:blip r:embed="rId19"/>
              <a:stretch>
                <a:fillRect/>
              </a:stretch>
            </p:blipFill>
            <p:spPr>
              <a:xfrm>
                <a:off x="4123385" y="4437651"/>
                <a:ext cx="543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5CC30268-76F2-C9E6-9595-4EEE17F2A9C7}"/>
                  </a:ext>
                </a:extLst>
              </p14:cNvPr>
              <p14:cNvContentPartPr/>
              <p14:nvPr/>
            </p14:nvContentPartPr>
            <p14:xfrm>
              <a:off x="4062134" y="5294783"/>
              <a:ext cx="566280" cy="61200"/>
            </p14:xfrm>
          </p:contentPart>
        </mc:Choice>
        <mc:Fallback xmlns="">
          <p:pic>
            <p:nvPicPr>
              <p:cNvPr id="18" name="Ink 17">
                <a:extLst>
                  <a:ext uri="{FF2B5EF4-FFF2-40B4-BE49-F238E27FC236}">
                    <a16:creationId xmlns:a16="http://schemas.microsoft.com/office/drawing/2014/main" id="{5CC30268-76F2-C9E6-9595-4EEE17F2A9C7}"/>
                  </a:ext>
                </a:extLst>
              </p:cNvPr>
              <p:cNvPicPr/>
              <p:nvPr/>
            </p:nvPicPr>
            <p:blipFill>
              <a:blip r:embed="rId21"/>
              <a:stretch>
                <a:fillRect/>
              </a:stretch>
            </p:blipFill>
            <p:spPr>
              <a:xfrm>
                <a:off x="4026134" y="5222357"/>
                <a:ext cx="637920" cy="20569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295F857D-6C59-8577-C014-67CE742A1026}"/>
                  </a:ext>
                </a:extLst>
              </p14:cNvPr>
              <p14:cNvContentPartPr/>
              <p14:nvPr/>
            </p14:nvContentPartPr>
            <p14:xfrm>
              <a:off x="4065065" y="5160531"/>
              <a:ext cx="541800" cy="81720"/>
            </p14:xfrm>
          </p:contentPart>
        </mc:Choice>
        <mc:Fallback xmlns="">
          <p:pic>
            <p:nvPicPr>
              <p:cNvPr id="19" name="Ink 18">
                <a:extLst>
                  <a:ext uri="{FF2B5EF4-FFF2-40B4-BE49-F238E27FC236}">
                    <a16:creationId xmlns:a16="http://schemas.microsoft.com/office/drawing/2014/main" id="{295F857D-6C59-8577-C014-67CE742A1026}"/>
                  </a:ext>
                </a:extLst>
              </p:cNvPr>
              <p:cNvPicPr/>
              <p:nvPr/>
            </p:nvPicPr>
            <p:blipFill>
              <a:blip r:embed="rId23"/>
              <a:stretch>
                <a:fillRect/>
              </a:stretch>
            </p:blipFill>
            <p:spPr>
              <a:xfrm>
                <a:off x="4029065" y="5088531"/>
                <a:ext cx="613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E742CC05-D7EE-93A9-330B-F0DC75B0A0C2}"/>
                  </a:ext>
                </a:extLst>
              </p14:cNvPr>
              <p14:cNvContentPartPr/>
              <p14:nvPr/>
            </p14:nvContentPartPr>
            <p14:xfrm>
              <a:off x="4193585" y="2178651"/>
              <a:ext cx="396000" cy="28440"/>
            </p14:xfrm>
          </p:contentPart>
        </mc:Choice>
        <mc:Fallback xmlns="">
          <p:pic>
            <p:nvPicPr>
              <p:cNvPr id="20" name="Ink 19">
                <a:extLst>
                  <a:ext uri="{FF2B5EF4-FFF2-40B4-BE49-F238E27FC236}">
                    <a16:creationId xmlns:a16="http://schemas.microsoft.com/office/drawing/2014/main" id="{E742CC05-D7EE-93A9-330B-F0DC75B0A0C2}"/>
                  </a:ext>
                </a:extLst>
              </p:cNvPr>
              <p:cNvPicPr/>
              <p:nvPr/>
            </p:nvPicPr>
            <p:blipFill>
              <a:blip r:embed="rId25"/>
              <a:stretch>
                <a:fillRect/>
              </a:stretch>
            </p:blipFill>
            <p:spPr>
              <a:xfrm>
                <a:off x="4157945" y="2106651"/>
                <a:ext cx="467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CC601432-A943-3CA0-2A8B-0388DC259B2A}"/>
                  </a:ext>
                </a:extLst>
              </p14:cNvPr>
              <p14:cNvContentPartPr/>
              <p14:nvPr/>
            </p14:nvContentPartPr>
            <p14:xfrm>
              <a:off x="4186745" y="2206731"/>
              <a:ext cx="60120" cy="360"/>
            </p14:xfrm>
          </p:contentPart>
        </mc:Choice>
        <mc:Fallback xmlns="">
          <p:pic>
            <p:nvPicPr>
              <p:cNvPr id="21" name="Ink 20">
                <a:extLst>
                  <a:ext uri="{FF2B5EF4-FFF2-40B4-BE49-F238E27FC236}">
                    <a16:creationId xmlns:a16="http://schemas.microsoft.com/office/drawing/2014/main" id="{CC601432-A943-3CA0-2A8B-0388DC259B2A}"/>
                  </a:ext>
                </a:extLst>
              </p:cNvPr>
              <p:cNvPicPr/>
              <p:nvPr/>
            </p:nvPicPr>
            <p:blipFill>
              <a:blip r:embed="rId27"/>
              <a:stretch>
                <a:fillRect/>
              </a:stretch>
            </p:blipFill>
            <p:spPr>
              <a:xfrm>
                <a:off x="4150745" y="2134731"/>
                <a:ext cx="131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E3756A34-84EA-FEAB-3EA4-53AD726CE587}"/>
                  </a:ext>
                </a:extLst>
              </p14:cNvPr>
              <p14:cNvContentPartPr/>
              <p14:nvPr/>
            </p14:nvContentPartPr>
            <p14:xfrm>
              <a:off x="5442425" y="2540451"/>
              <a:ext cx="438840" cy="360"/>
            </p14:xfrm>
          </p:contentPart>
        </mc:Choice>
        <mc:Fallback xmlns="">
          <p:pic>
            <p:nvPicPr>
              <p:cNvPr id="22" name="Ink 21">
                <a:extLst>
                  <a:ext uri="{FF2B5EF4-FFF2-40B4-BE49-F238E27FC236}">
                    <a16:creationId xmlns:a16="http://schemas.microsoft.com/office/drawing/2014/main" id="{E3756A34-84EA-FEAB-3EA4-53AD726CE587}"/>
                  </a:ext>
                </a:extLst>
              </p:cNvPr>
              <p:cNvPicPr/>
              <p:nvPr/>
            </p:nvPicPr>
            <p:blipFill>
              <a:blip r:embed="rId29"/>
              <a:stretch>
                <a:fillRect/>
              </a:stretch>
            </p:blipFill>
            <p:spPr>
              <a:xfrm>
                <a:off x="5406425" y="2468811"/>
                <a:ext cx="510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52E664F6-5B44-B76A-2546-3FAB16E07B3F}"/>
                  </a:ext>
                </a:extLst>
              </p14:cNvPr>
              <p14:cNvContentPartPr/>
              <p14:nvPr/>
            </p14:nvContentPartPr>
            <p14:xfrm>
              <a:off x="5424425" y="2846811"/>
              <a:ext cx="475920" cy="55080"/>
            </p14:xfrm>
          </p:contentPart>
        </mc:Choice>
        <mc:Fallback xmlns="">
          <p:pic>
            <p:nvPicPr>
              <p:cNvPr id="23" name="Ink 22">
                <a:extLst>
                  <a:ext uri="{FF2B5EF4-FFF2-40B4-BE49-F238E27FC236}">
                    <a16:creationId xmlns:a16="http://schemas.microsoft.com/office/drawing/2014/main" id="{52E664F6-5B44-B76A-2546-3FAB16E07B3F}"/>
                  </a:ext>
                </a:extLst>
              </p:cNvPr>
              <p:cNvPicPr/>
              <p:nvPr/>
            </p:nvPicPr>
            <p:blipFill>
              <a:blip r:embed="rId31"/>
              <a:stretch>
                <a:fillRect/>
              </a:stretch>
            </p:blipFill>
            <p:spPr>
              <a:xfrm>
                <a:off x="5388425" y="2774811"/>
                <a:ext cx="547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04C9042F-02BF-83F6-07FB-3F48A8A9C0BA}"/>
                  </a:ext>
                </a:extLst>
              </p14:cNvPr>
              <p14:cNvContentPartPr/>
              <p14:nvPr/>
            </p14:nvContentPartPr>
            <p14:xfrm>
              <a:off x="5442425" y="3171531"/>
              <a:ext cx="454680" cy="37800"/>
            </p14:xfrm>
          </p:contentPart>
        </mc:Choice>
        <mc:Fallback xmlns="">
          <p:pic>
            <p:nvPicPr>
              <p:cNvPr id="24" name="Ink 23">
                <a:extLst>
                  <a:ext uri="{FF2B5EF4-FFF2-40B4-BE49-F238E27FC236}">
                    <a16:creationId xmlns:a16="http://schemas.microsoft.com/office/drawing/2014/main" id="{04C9042F-02BF-83F6-07FB-3F48A8A9C0BA}"/>
                  </a:ext>
                </a:extLst>
              </p:cNvPr>
              <p:cNvPicPr/>
              <p:nvPr/>
            </p:nvPicPr>
            <p:blipFill>
              <a:blip r:embed="rId33"/>
              <a:stretch>
                <a:fillRect/>
              </a:stretch>
            </p:blipFill>
            <p:spPr>
              <a:xfrm>
                <a:off x="5406425" y="3099531"/>
                <a:ext cx="5263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10F3E103-9BEE-ABBE-6681-E6E5C3E77232}"/>
                  </a:ext>
                </a:extLst>
              </p14:cNvPr>
              <p14:cNvContentPartPr/>
              <p14:nvPr/>
            </p14:nvContentPartPr>
            <p14:xfrm>
              <a:off x="5326865" y="3488691"/>
              <a:ext cx="539640" cy="72720"/>
            </p14:xfrm>
          </p:contentPart>
        </mc:Choice>
        <mc:Fallback xmlns="">
          <p:pic>
            <p:nvPicPr>
              <p:cNvPr id="25" name="Ink 24">
                <a:extLst>
                  <a:ext uri="{FF2B5EF4-FFF2-40B4-BE49-F238E27FC236}">
                    <a16:creationId xmlns:a16="http://schemas.microsoft.com/office/drawing/2014/main" id="{10F3E103-9BEE-ABBE-6681-E6E5C3E77232}"/>
                  </a:ext>
                </a:extLst>
              </p:cNvPr>
              <p:cNvPicPr/>
              <p:nvPr/>
            </p:nvPicPr>
            <p:blipFill>
              <a:blip r:embed="rId35"/>
              <a:stretch>
                <a:fillRect/>
              </a:stretch>
            </p:blipFill>
            <p:spPr>
              <a:xfrm>
                <a:off x="5291225" y="3417051"/>
                <a:ext cx="6112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C0693283-4BB9-8258-1B47-D30ADBCE8237}"/>
                  </a:ext>
                </a:extLst>
              </p14:cNvPr>
              <p14:cNvContentPartPr/>
              <p14:nvPr/>
            </p14:nvContentPartPr>
            <p14:xfrm>
              <a:off x="4782545" y="3849411"/>
              <a:ext cx="456840" cy="28080"/>
            </p14:xfrm>
          </p:contentPart>
        </mc:Choice>
        <mc:Fallback xmlns="">
          <p:pic>
            <p:nvPicPr>
              <p:cNvPr id="26" name="Ink 25">
                <a:extLst>
                  <a:ext uri="{FF2B5EF4-FFF2-40B4-BE49-F238E27FC236}">
                    <a16:creationId xmlns:a16="http://schemas.microsoft.com/office/drawing/2014/main" id="{C0693283-4BB9-8258-1B47-D30ADBCE8237}"/>
                  </a:ext>
                </a:extLst>
              </p:cNvPr>
              <p:cNvPicPr/>
              <p:nvPr/>
            </p:nvPicPr>
            <p:blipFill>
              <a:blip r:embed="rId37"/>
              <a:stretch>
                <a:fillRect/>
              </a:stretch>
            </p:blipFill>
            <p:spPr>
              <a:xfrm>
                <a:off x="4746545" y="3777771"/>
                <a:ext cx="528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5B7AFEC9-A257-AB69-F413-7C10A5EDD425}"/>
                  </a:ext>
                </a:extLst>
              </p14:cNvPr>
              <p14:cNvContentPartPr/>
              <p14:nvPr/>
            </p14:nvContentPartPr>
            <p14:xfrm>
              <a:off x="2240945" y="4183851"/>
              <a:ext cx="536400" cy="36360"/>
            </p14:xfrm>
          </p:contentPart>
        </mc:Choice>
        <mc:Fallback xmlns="">
          <p:pic>
            <p:nvPicPr>
              <p:cNvPr id="27" name="Ink 26">
                <a:extLst>
                  <a:ext uri="{FF2B5EF4-FFF2-40B4-BE49-F238E27FC236}">
                    <a16:creationId xmlns:a16="http://schemas.microsoft.com/office/drawing/2014/main" id="{5B7AFEC9-A257-AB69-F413-7C10A5EDD425}"/>
                  </a:ext>
                </a:extLst>
              </p:cNvPr>
              <p:cNvPicPr/>
              <p:nvPr/>
            </p:nvPicPr>
            <p:blipFill>
              <a:blip r:embed="rId39"/>
              <a:stretch>
                <a:fillRect/>
              </a:stretch>
            </p:blipFill>
            <p:spPr>
              <a:xfrm>
                <a:off x="2204945" y="4111851"/>
                <a:ext cx="6080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C9DEC7A-1E63-9C0F-4F7B-EE7931AC2840}"/>
                  </a:ext>
                </a:extLst>
              </p14:cNvPr>
              <p14:cNvContentPartPr/>
              <p14:nvPr/>
            </p14:nvContentPartPr>
            <p14:xfrm>
              <a:off x="2265785" y="4517211"/>
              <a:ext cx="468720" cy="46800"/>
            </p14:xfrm>
          </p:contentPart>
        </mc:Choice>
        <mc:Fallback xmlns="">
          <p:pic>
            <p:nvPicPr>
              <p:cNvPr id="28" name="Ink 27">
                <a:extLst>
                  <a:ext uri="{FF2B5EF4-FFF2-40B4-BE49-F238E27FC236}">
                    <a16:creationId xmlns:a16="http://schemas.microsoft.com/office/drawing/2014/main" id="{7C9DEC7A-1E63-9C0F-4F7B-EE7931AC2840}"/>
                  </a:ext>
                </a:extLst>
              </p:cNvPr>
              <p:cNvPicPr/>
              <p:nvPr/>
            </p:nvPicPr>
            <p:blipFill>
              <a:blip r:embed="rId41"/>
              <a:stretch>
                <a:fillRect/>
              </a:stretch>
            </p:blipFill>
            <p:spPr>
              <a:xfrm>
                <a:off x="2229785" y="4445211"/>
                <a:ext cx="540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D6A277AC-E3AE-2DE3-D6D7-63DA02B2A3FE}"/>
                  </a:ext>
                </a:extLst>
              </p14:cNvPr>
              <p14:cNvContentPartPr/>
              <p14:nvPr/>
            </p14:nvContentPartPr>
            <p14:xfrm>
              <a:off x="5415785" y="4861731"/>
              <a:ext cx="447840" cy="360"/>
            </p14:xfrm>
          </p:contentPart>
        </mc:Choice>
        <mc:Fallback xmlns="">
          <p:pic>
            <p:nvPicPr>
              <p:cNvPr id="30" name="Ink 29">
                <a:extLst>
                  <a:ext uri="{FF2B5EF4-FFF2-40B4-BE49-F238E27FC236}">
                    <a16:creationId xmlns:a16="http://schemas.microsoft.com/office/drawing/2014/main" id="{D6A277AC-E3AE-2DE3-D6D7-63DA02B2A3FE}"/>
                  </a:ext>
                </a:extLst>
              </p:cNvPr>
              <p:cNvPicPr/>
              <p:nvPr/>
            </p:nvPicPr>
            <p:blipFill>
              <a:blip r:embed="rId43"/>
              <a:stretch>
                <a:fillRect/>
              </a:stretch>
            </p:blipFill>
            <p:spPr>
              <a:xfrm>
                <a:off x="5379785" y="4789731"/>
                <a:ext cx="519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3CCBF20F-4E2E-4102-35BA-3B8362DE0473}"/>
                  </a:ext>
                </a:extLst>
              </p14:cNvPr>
              <p14:cNvContentPartPr/>
              <p14:nvPr/>
            </p14:nvContentPartPr>
            <p14:xfrm>
              <a:off x="2267945" y="5196171"/>
              <a:ext cx="476280" cy="36720"/>
            </p14:xfrm>
          </p:contentPart>
        </mc:Choice>
        <mc:Fallback xmlns="">
          <p:pic>
            <p:nvPicPr>
              <p:cNvPr id="32" name="Ink 31">
                <a:extLst>
                  <a:ext uri="{FF2B5EF4-FFF2-40B4-BE49-F238E27FC236}">
                    <a16:creationId xmlns:a16="http://schemas.microsoft.com/office/drawing/2014/main" id="{3CCBF20F-4E2E-4102-35BA-3B8362DE0473}"/>
                  </a:ext>
                </a:extLst>
              </p:cNvPr>
              <p:cNvPicPr/>
              <p:nvPr/>
            </p:nvPicPr>
            <p:blipFill>
              <a:blip r:embed="rId45"/>
              <a:stretch>
                <a:fillRect/>
              </a:stretch>
            </p:blipFill>
            <p:spPr>
              <a:xfrm>
                <a:off x="2231945" y="5124171"/>
                <a:ext cx="5479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 name="Ink 7">
                <a:extLst>
                  <a:ext uri="{FF2B5EF4-FFF2-40B4-BE49-F238E27FC236}">
                    <a16:creationId xmlns:a16="http://schemas.microsoft.com/office/drawing/2014/main" id="{33B42AE8-B157-787F-4176-116AF392F840}"/>
                  </a:ext>
                </a:extLst>
              </p14:cNvPr>
              <p14:cNvContentPartPr/>
              <p14:nvPr/>
            </p14:nvContentPartPr>
            <p14:xfrm>
              <a:off x="8299551" y="5934531"/>
              <a:ext cx="360" cy="360"/>
            </p14:xfrm>
          </p:contentPart>
        </mc:Choice>
        <mc:Fallback xmlns="">
          <p:pic>
            <p:nvPicPr>
              <p:cNvPr id="8" name="Ink 7">
                <a:extLst>
                  <a:ext uri="{FF2B5EF4-FFF2-40B4-BE49-F238E27FC236}">
                    <a16:creationId xmlns:a16="http://schemas.microsoft.com/office/drawing/2014/main" id="{33B42AE8-B157-787F-4176-116AF392F840}"/>
                  </a:ext>
                </a:extLst>
              </p:cNvPr>
              <p:cNvPicPr/>
              <p:nvPr/>
            </p:nvPicPr>
            <p:blipFill>
              <a:blip r:embed="rId47"/>
              <a:stretch>
                <a:fillRect/>
              </a:stretch>
            </p:blipFill>
            <p:spPr>
              <a:xfrm>
                <a:off x="8263551" y="5862891"/>
                <a:ext cx="72000" cy="144000"/>
              </a:xfrm>
              <a:prstGeom prst="rect">
                <a:avLst/>
              </a:prstGeom>
            </p:spPr>
          </p:pic>
        </mc:Fallback>
      </mc:AlternateContent>
      <p:sp>
        <p:nvSpPr>
          <p:cNvPr id="11" name="Oval 10">
            <a:extLst>
              <a:ext uri="{FF2B5EF4-FFF2-40B4-BE49-F238E27FC236}">
                <a16:creationId xmlns:a16="http://schemas.microsoft.com/office/drawing/2014/main" id="{B496948D-6F51-CB7D-7195-A2B12440BF71}"/>
              </a:ext>
            </a:extLst>
          </p:cNvPr>
          <p:cNvSpPr/>
          <p:nvPr/>
        </p:nvSpPr>
        <p:spPr>
          <a:xfrm>
            <a:off x="835268" y="5754619"/>
            <a:ext cx="180000" cy="180000"/>
          </a:xfrm>
          <a:prstGeom prst="ellipse">
            <a:avLst/>
          </a:prstGeom>
          <a:solidFill>
            <a:srgbClr val="A72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8FC8D33-5684-72C8-2B85-CD97496F265A}"/>
              </a:ext>
            </a:extLst>
          </p:cNvPr>
          <p:cNvSpPr/>
          <p:nvPr/>
        </p:nvSpPr>
        <p:spPr>
          <a:xfrm>
            <a:off x="3287105" y="5758790"/>
            <a:ext cx="180000" cy="180000"/>
          </a:xfrm>
          <a:prstGeom prst="ellipse">
            <a:avLst/>
          </a:prstGeom>
          <a:solidFill>
            <a:srgbClr val="00B4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8BF8356E-71B3-0BBE-B6F5-72544A65EA34}"/>
              </a:ext>
            </a:extLst>
          </p:cNvPr>
          <p:cNvSpPr txBox="1"/>
          <p:nvPr/>
        </p:nvSpPr>
        <p:spPr>
          <a:xfrm>
            <a:off x="3503974" y="5667478"/>
            <a:ext cx="1663981" cy="369332"/>
          </a:xfrm>
          <a:prstGeom prst="rect">
            <a:avLst/>
          </a:prstGeom>
          <a:noFill/>
        </p:spPr>
        <p:txBody>
          <a:bodyPr wrap="square">
            <a:spAutoFit/>
          </a:bodyPr>
          <a:lstStyle/>
          <a:p>
            <a:r>
              <a:rPr lang="en-IN" sz="1800" b="0" dirty="0">
                <a:ln>
                  <a:solidFill>
                    <a:schemeClr val="bg1"/>
                  </a:solidFill>
                </a:ln>
                <a:solidFill>
                  <a:schemeClr val="bg1"/>
                </a:solidFill>
                <a:latin typeface="+mn-lt"/>
              </a:rPr>
              <a:t>Peak Demand</a:t>
            </a:r>
          </a:p>
        </p:txBody>
      </p:sp>
      <p:sp>
        <p:nvSpPr>
          <p:cNvPr id="33" name="TextBox 32">
            <a:extLst>
              <a:ext uri="{FF2B5EF4-FFF2-40B4-BE49-F238E27FC236}">
                <a16:creationId xmlns:a16="http://schemas.microsoft.com/office/drawing/2014/main" id="{807777A9-3933-4F6D-F8C9-D30733DF59E1}"/>
              </a:ext>
            </a:extLst>
          </p:cNvPr>
          <p:cNvSpPr txBox="1"/>
          <p:nvPr/>
        </p:nvSpPr>
        <p:spPr>
          <a:xfrm>
            <a:off x="1051431" y="5659996"/>
            <a:ext cx="1663981" cy="369332"/>
          </a:xfrm>
          <a:prstGeom prst="rect">
            <a:avLst/>
          </a:prstGeom>
          <a:noFill/>
        </p:spPr>
        <p:txBody>
          <a:bodyPr wrap="square">
            <a:spAutoFit/>
          </a:bodyPr>
          <a:lstStyle/>
          <a:p>
            <a:r>
              <a:rPr lang="en-IN" dirty="0">
                <a:ln>
                  <a:solidFill>
                    <a:schemeClr val="bg1"/>
                  </a:solidFill>
                </a:ln>
                <a:solidFill>
                  <a:schemeClr val="bg1"/>
                </a:solidFill>
              </a:rPr>
              <a:t>Low</a:t>
            </a:r>
            <a:r>
              <a:rPr lang="en-IN" sz="1800" b="0" dirty="0">
                <a:ln>
                  <a:solidFill>
                    <a:schemeClr val="bg1"/>
                  </a:solidFill>
                </a:ln>
                <a:solidFill>
                  <a:schemeClr val="bg1"/>
                </a:solidFill>
                <a:latin typeface="+mn-lt"/>
              </a:rPr>
              <a:t> Demand</a:t>
            </a:r>
          </a:p>
        </p:txBody>
      </p:sp>
    </p:spTree>
    <p:extLst>
      <p:ext uri="{BB962C8B-B14F-4D97-AF65-F5344CB8AC3E}">
        <p14:creationId xmlns:p14="http://schemas.microsoft.com/office/powerpoint/2010/main" val="833788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1383CB2-396E-27A8-63C9-FEE95E12DC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D6E1C9-BC0B-B4F3-9FCB-BF2298A7DAB7}"/>
              </a:ext>
            </a:extLst>
          </p:cNvPr>
          <p:cNvSpPr txBox="1"/>
          <p:nvPr/>
        </p:nvSpPr>
        <p:spPr>
          <a:xfrm>
            <a:off x="378691" y="397164"/>
            <a:ext cx="9993745" cy="1200329"/>
          </a:xfrm>
          <a:prstGeom prst="rect">
            <a:avLst/>
          </a:prstGeom>
          <a:noFill/>
        </p:spPr>
        <p:txBody>
          <a:bodyPr wrap="square" rtlCol="0">
            <a:spAutoFit/>
          </a:bodyPr>
          <a:lstStyle/>
          <a:p>
            <a:r>
              <a:rPr lang="en-US" dirty="0">
                <a:solidFill>
                  <a:schemeClr val="bg1"/>
                </a:solidFill>
              </a:rPr>
              <a:t>5. Weekend vs. Weekday Trip Demand by City </a:t>
            </a:r>
          </a:p>
          <a:p>
            <a:r>
              <a:rPr lang="en-US" dirty="0">
                <a:solidFill>
                  <a:schemeClr val="bg1"/>
                </a:solidFill>
              </a:rPr>
              <a:t>Compare the total trips taken on weekdays versus weekends for each city over the six-month period. Identify cities with a strong preference for either weekend or weekday trips to understand demand variations.</a:t>
            </a:r>
            <a:endParaRPr lang="en-IN" dirty="0">
              <a:solidFill>
                <a:schemeClr val="bg1"/>
              </a:solidFill>
            </a:endParaRPr>
          </a:p>
        </p:txBody>
      </p:sp>
      <p:sp>
        <p:nvSpPr>
          <p:cNvPr id="8" name="TextBox 7">
            <a:extLst>
              <a:ext uri="{FF2B5EF4-FFF2-40B4-BE49-F238E27FC236}">
                <a16:creationId xmlns:a16="http://schemas.microsoft.com/office/drawing/2014/main" id="{3D4F7A62-A889-852C-506A-16BD3D09B815}"/>
              </a:ext>
            </a:extLst>
          </p:cNvPr>
          <p:cNvSpPr txBox="1"/>
          <p:nvPr/>
        </p:nvSpPr>
        <p:spPr>
          <a:xfrm>
            <a:off x="378691" y="2127738"/>
            <a:ext cx="3190986" cy="2031325"/>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Cities like Jaipur, Kochi, Mysore have strong preference for weekend trips</a:t>
            </a:r>
          </a:p>
          <a:p>
            <a:pPr marL="285750" indent="-285750">
              <a:buFont typeface="Arial" panose="020B0604020202020204" pitchFamily="34" charset="0"/>
              <a:buChar char="•"/>
            </a:pPr>
            <a:r>
              <a:rPr lang="en-IN" dirty="0">
                <a:solidFill>
                  <a:schemeClr val="bg1"/>
                </a:solidFill>
              </a:rPr>
              <a:t>Cities like Lucknow , Surat , Vadodara, Visakhapatnam, Coimbatore have stronger preference in weekday trips </a:t>
            </a:r>
          </a:p>
        </p:txBody>
      </p:sp>
      <p:pic>
        <p:nvPicPr>
          <p:cNvPr id="4" name="Picture 3">
            <a:extLst>
              <a:ext uri="{FF2B5EF4-FFF2-40B4-BE49-F238E27FC236}">
                <a16:creationId xmlns:a16="http://schemas.microsoft.com/office/drawing/2014/main" id="{B5CBEF7B-0BB2-56FB-FE24-2912CBE0E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4" y="1784651"/>
            <a:ext cx="7513311" cy="3288698"/>
          </a:xfrm>
          <a:prstGeom prst="rect">
            <a:avLst/>
          </a:prstGeom>
        </p:spPr>
      </p:pic>
    </p:spTree>
    <p:extLst>
      <p:ext uri="{BB962C8B-B14F-4D97-AF65-F5344CB8AC3E}">
        <p14:creationId xmlns:p14="http://schemas.microsoft.com/office/powerpoint/2010/main" val="1371584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25D7089-2BD7-1EA2-03C3-720900A88C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13B1C53-F241-4151-CBE0-492D9CC16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122" y="2200479"/>
            <a:ext cx="8068153" cy="4107158"/>
          </a:xfrm>
          <a:prstGeom prst="rect">
            <a:avLst/>
          </a:prstGeom>
        </p:spPr>
      </p:pic>
      <p:sp>
        <p:nvSpPr>
          <p:cNvPr id="4" name="TextBox 3">
            <a:extLst>
              <a:ext uri="{FF2B5EF4-FFF2-40B4-BE49-F238E27FC236}">
                <a16:creationId xmlns:a16="http://schemas.microsoft.com/office/drawing/2014/main" id="{5118D578-E7E9-F12E-51C6-D6BFB7C29762}"/>
              </a:ext>
            </a:extLst>
          </p:cNvPr>
          <p:cNvSpPr txBox="1"/>
          <p:nvPr/>
        </p:nvSpPr>
        <p:spPr>
          <a:xfrm>
            <a:off x="397164" y="323273"/>
            <a:ext cx="9688945" cy="1477328"/>
          </a:xfrm>
          <a:prstGeom prst="rect">
            <a:avLst/>
          </a:prstGeom>
          <a:noFill/>
        </p:spPr>
        <p:txBody>
          <a:bodyPr wrap="square" rtlCol="0">
            <a:spAutoFit/>
          </a:bodyPr>
          <a:lstStyle/>
          <a:p>
            <a:r>
              <a:rPr lang="en-US" dirty="0">
                <a:solidFill>
                  <a:schemeClr val="bg1"/>
                </a:solidFill>
              </a:rPr>
              <a:t>6. Repeat Passenger Frequency and City Contribution Analysis </a:t>
            </a:r>
          </a:p>
          <a:p>
            <a:r>
              <a:rPr lang="en-US" dirty="0">
                <a:solidFill>
                  <a:schemeClr val="bg1"/>
                </a:solidFill>
              </a:rPr>
              <a:t>Analyse the frequency of trips taken by repeat passengers in each city(e.g., % of repeat passengers taking 2 trips, 3 trips, etc.). Identify which cities contribute most to higher trip frequencies among repeat passengers, and examine if there are distinguishable patterns between tourism-focused and business-focused cities.</a:t>
            </a:r>
            <a:endParaRPr lang="en-IN" dirty="0">
              <a:solidFill>
                <a:schemeClr val="bg1"/>
              </a:solidFill>
            </a:endParaRPr>
          </a:p>
        </p:txBody>
      </p:sp>
    </p:spTree>
    <p:extLst>
      <p:ext uri="{BB962C8B-B14F-4D97-AF65-F5344CB8AC3E}">
        <p14:creationId xmlns:p14="http://schemas.microsoft.com/office/powerpoint/2010/main" val="3018725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9B8EB9F-5479-98A4-DD83-47B323A5134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563DC8-160A-8B7F-30D2-BEFC14BB175B}"/>
              </a:ext>
            </a:extLst>
          </p:cNvPr>
          <p:cNvSpPr txBox="1"/>
          <p:nvPr/>
        </p:nvSpPr>
        <p:spPr>
          <a:xfrm>
            <a:off x="280876" y="206081"/>
            <a:ext cx="10483272" cy="1107996"/>
          </a:xfrm>
          <a:prstGeom prst="rect">
            <a:avLst/>
          </a:prstGeom>
          <a:noFill/>
        </p:spPr>
        <p:txBody>
          <a:bodyPr wrap="square" rtlCol="0">
            <a:spAutoFit/>
          </a:bodyPr>
          <a:lstStyle/>
          <a:p>
            <a:r>
              <a:rPr lang="en-US" dirty="0">
                <a:solidFill>
                  <a:schemeClr val="bg1"/>
                </a:solidFill>
              </a:rPr>
              <a:t>7. Monthly Target Achievement Analysis for Key Metrics </a:t>
            </a:r>
          </a:p>
          <a:p>
            <a:r>
              <a:rPr lang="en-US" sz="1600" dirty="0">
                <a:solidFill>
                  <a:schemeClr val="bg1"/>
                </a:solidFill>
              </a:rPr>
              <a:t>For each city, evaluate monthly performance against targets for Total trips, New Passengers, and Average Passenger Ratings from targets_db. Determine if each metric met, exceeded, or missed the target, and calculate the percentage difference. Identify any consistent patterns in target achievement, particularly across tourism versus business-focused cities.</a:t>
            </a:r>
            <a:endParaRPr lang="en-IN" sz="1600" dirty="0">
              <a:solidFill>
                <a:schemeClr val="bg1"/>
              </a:solidFill>
            </a:endParaRPr>
          </a:p>
        </p:txBody>
      </p:sp>
      <p:pic>
        <p:nvPicPr>
          <p:cNvPr id="9" name="Picture 8">
            <a:extLst>
              <a:ext uri="{FF2B5EF4-FFF2-40B4-BE49-F238E27FC236}">
                <a16:creationId xmlns:a16="http://schemas.microsoft.com/office/drawing/2014/main" id="{E9D838F7-E0CD-B82D-954B-234B52F85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419" y="1440859"/>
            <a:ext cx="3453162" cy="4971915"/>
          </a:xfrm>
          <a:prstGeom prst="rect">
            <a:avLst/>
          </a:prstGeom>
        </p:spPr>
      </p:pic>
      <p:pic>
        <p:nvPicPr>
          <p:cNvPr id="11" name="Picture 10">
            <a:extLst>
              <a:ext uri="{FF2B5EF4-FFF2-40B4-BE49-F238E27FC236}">
                <a16:creationId xmlns:a16="http://schemas.microsoft.com/office/drawing/2014/main" id="{75DF8C7C-1492-A842-E332-7D88AC7EA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3431" y="1440860"/>
            <a:ext cx="3507693" cy="4971914"/>
          </a:xfrm>
          <a:prstGeom prst="rect">
            <a:avLst/>
          </a:prstGeom>
        </p:spPr>
      </p:pic>
      <p:pic>
        <p:nvPicPr>
          <p:cNvPr id="13" name="Picture 12">
            <a:extLst>
              <a:ext uri="{FF2B5EF4-FFF2-40B4-BE49-F238E27FC236}">
                <a16:creationId xmlns:a16="http://schemas.microsoft.com/office/drawing/2014/main" id="{FF5B7721-6FCF-9A90-A87C-7C84EDCAB87F}"/>
              </a:ext>
            </a:extLst>
          </p:cNvPr>
          <p:cNvPicPr>
            <a:picLocks noChangeAspect="1"/>
          </p:cNvPicPr>
          <p:nvPr/>
        </p:nvPicPr>
        <p:blipFill>
          <a:blip r:embed="rId5">
            <a:extLst>
              <a:ext uri="{28A0092B-C50C-407E-A947-70E740481C1C}">
                <a14:useLocalDpi xmlns:a14="http://schemas.microsoft.com/office/drawing/2010/main" val="0"/>
              </a:ext>
            </a:extLst>
          </a:blip>
          <a:srcRect r="1303"/>
          <a:stretch/>
        </p:blipFill>
        <p:spPr>
          <a:xfrm>
            <a:off x="280876" y="1440859"/>
            <a:ext cx="3453162" cy="4971915"/>
          </a:xfrm>
          <a:prstGeom prst="rect">
            <a:avLst/>
          </a:prstGeom>
        </p:spPr>
      </p:pic>
      <p:sp>
        <p:nvSpPr>
          <p:cNvPr id="3" name="TextBox 2">
            <a:extLst>
              <a:ext uri="{FF2B5EF4-FFF2-40B4-BE49-F238E27FC236}">
                <a16:creationId xmlns:a16="http://schemas.microsoft.com/office/drawing/2014/main" id="{D341933D-EAD7-50BF-86BA-2ECE449CB6C3}"/>
              </a:ext>
            </a:extLst>
          </p:cNvPr>
          <p:cNvSpPr txBox="1"/>
          <p:nvPr/>
        </p:nvSpPr>
        <p:spPr>
          <a:xfrm>
            <a:off x="377591" y="6474947"/>
            <a:ext cx="11814409" cy="353943"/>
          </a:xfrm>
          <a:prstGeom prst="rect">
            <a:avLst/>
          </a:prstGeom>
          <a:noFill/>
        </p:spPr>
        <p:txBody>
          <a:bodyPr wrap="square" rtlCol="0">
            <a:spAutoFit/>
          </a:bodyPr>
          <a:lstStyle/>
          <a:p>
            <a:r>
              <a:rPr lang="en-IN" sz="1700" dirty="0">
                <a:solidFill>
                  <a:schemeClr val="bg1"/>
                </a:solidFill>
              </a:rPr>
              <a:t>NP – New Passengers | NPT – New Passengers Target | APR – Average Passenger Rating | APRT – Average Passenger Rating Target</a:t>
            </a:r>
          </a:p>
        </p:txBody>
      </p:sp>
    </p:spTree>
    <p:extLst>
      <p:ext uri="{BB962C8B-B14F-4D97-AF65-F5344CB8AC3E}">
        <p14:creationId xmlns:p14="http://schemas.microsoft.com/office/powerpoint/2010/main" val="4221180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ACA54CE-F4EA-F34F-65CF-CB585662424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30B154-76F5-7E43-758C-78E467C5C697}"/>
              </a:ext>
            </a:extLst>
          </p:cNvPr>
          <p:cNvSpPr txBox="1"/>
          <p:nvPr/>
        </p:nvSpPr>
        <p:spPr>
          <a:xfrm>
            <a:off x="5389418" y="3244334"/>
            <a:ext cx="1584037" cy="584775"/>
          </a:xfrm>
          <a:prstGeom prst="rect">
            <a:avLst/>
          </a:prstGeom>
          <a:noFill/>
        </p:spPr>
        <p:txBody>
          <a:bodyPr wrap="square" rtlCol="0">
            <a:spAutoFit/>
          </a:bodyPr>
          <a:lstStyle/>
          <a:p>
            <a:r>
              <a:rPr lang="en-IN" sz="3200" dirty="0">
                <a:solidFill>
                  <a:srgbClr val="1FC998"/>
                </a:solidFill>
              </a:rPr>
              <a:t>Agenda</a:t>
            </a:r>
            <a:endParaRPr lang="en-IN" sz="1100" dirty="0">
              <a:solidFill>
                <a:srgbClr val="1FC998"/>
              </a:solidFill>
            </a:endParaRPr>
          </a:p>
        </p:txBody>
      </p:sp>
      <p:sp>
        <p:nvSpPr>
          <p:cNvPr id="3" name="TextBox 2">
            <a:extLst>
              <a:ext uri="{FF2B5EF4-FFF2-40B4-BE49-F238E27FC236}">
                <a16:creationId xmlns:a16="http://schemas.microsoft.com/office/drawing/2014/main" id="{7329E5A3-8449-061A-FAD3-7ED5488C4B15}"/>
              </a:ext>
            </a:extLst>
          </p:cNvPr>
          <p:cNvSpPr txBox="1"/>
          <p:nvPr/>
        </p:nvSpPr>
        <p:spPr>
          <a:xfrm>
            <a:off x="1969655" y="2439282"/>
            <a:ext cx="2992582"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About Goodcabs</a:t>
            </a:r>
          </a:p>
        </p:txBody>
      </p:sp>
      <p:sp>
        <p:nvSpPr>
          <p:cNvPr id="4" name="TextBox 3">
            <a:extLst>
              <a:ext uri="{FF2B5EF4-FFF2-40B4-BE49-F238E27FC236}">
                <a16:creationId xmlns:a16="http://schemas.microsoft.com/office/drawing/2014/main" id="{B09A5804-28B5-D21D-ABAD-D1FB1D0955C3}"/>
              </a:ext>
            </a:extLst>
          </p:cNvPr>
          <p:cNvSpPr txBox="1"/>
          <p:nvPr/>
        </p:nvSpPr>
        <p:spPr>
          <a:xfrm>
            <a:off x="1969655" y="3244334"/>
            <a:ext cx="2992582"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Problem Statement</a:t>
            </a:r>
          </a:p>
        </p:txBody>
      </p:sp>
      <p:sp>
        <p:nvSpPr>
          <p:cNvPr id="5" name="TextBox 4">
            <a:extLst>
              <a:ext uri="{FF2B5EF4-FFF2-40B4-BE49-F238E27FC236}">
                <a16:creationId xmlns:a16="http://schemas.microsoft.com/office/drawing/2014/main" id="{458CF4C4-DB1B-3546-D9B4-092CBE932BD8}"/>
              </a:ext>
            </a:extLst>
          </p:cNvPr>
          <p:cNvSpPr txBox="1"/>
          <p:nvPr/>
        </p:nvSpPr>
        <p:spPr>
          <a:xfrm>
            <a:off x="1969655" y="4049386"/>
            <a:ext cx="2992582"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Objectives</a:t>
            </a:r>
          </a:p>
        </p:txBody>
      </p:sp>
      <p:sp>
        <p:nvSpPr>
          <p:cNvPr id="6" name="TextBox 5">
            <a:extLst>
              <a:ext uri="{FF2B5EF4-FFF2-40B4-BE49-F238E27FC236}">
                <a16:creationId xmlns:a16="http://schemas.microsoft.com/office/drawing/2014/main" id="{E956EF3B-B598-43E4-8650-6707C72B3295}"/>
              </a:ext>
            </a:extLst>
          </p:cNvPr>
          <p:cNvSpPr txBox="1"/>
          <p:nvPr/>
        </p:nvSpPr>
        <p:spPr>
          <a:xfrm>
            <a:off x="1969655" y="4854438"/>
            <a:ext cx="2992582"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Business Requests</a:t>
            </a:r>
          </a:p>
        </p:txBody>
      </p:sp>
      <p:sp>
        <p:nvSpPr>
          <p:cNvPr id="7" name="TextBox 6">
            <a:extLst>
              <a:ext uri="{FF2B5EF4-FFF2-40B4-BE49-F238E27FC236}">
                <a16:creationId xmlns:a16="http://schemas.microsoft.com/office/drawing/2014/main" id="{3BCD436C-CB2A-C9E8-5C23-D07B04683937}"/>
              </a:ext>
            </a:extLst>
          </p:cNvPr>
          <p:cNvSpPr txBox="1"/>
          <p:nvPr/>
        </p:nvSpPr>
        <p:spPr>
          <a:xfrm>
            <a:off x="7827817" y="2439282"/>
            <a:ext cx="2992582"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Primary Analysis</a:t>
            </a:r>
          </a:p>
        </p:txBody>
      </p:sp>
      <p:sp>
        <p:nvSpPr>
          <p:cNvPr id="8" name="TextBox 7">
            <a:extLst>
              <a:ext uri="{FF2B5EF4-FFF2-40B4-BE49-F238E27FC236}">
                <a16:creationId xmlns:a16="http://schemas.microsoft.com/office/drawing/2014/main" id="{3B21FB49-C4EA-E9BD-ABED-D19C415BDE9B}"/>
              </a:ext>
            </a:extLst>
          </p:cNvPr>
          <p:cNvSpPr txBox="1"/>
          <p:nvPr/>
        </p:nvSpPr>
        <p:spPr>
          <a:xfrm>
            <a:off x="7827817" y="3244334"/>
            <a:ext cx="3985491"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Further Analysis</a:t>
            </a:r>
          </a:p>
        </p:txBody>
      </p:sp>
      <p:sp>
        <p:nvSpPr>
          <p:cNvPr id="9" name="TextBox 8">
            <a:extLst>
              <a:ext uri="{FF2B5EF4-FFF2-40B4-BE49-F238E27FC236}">
                <a16:creationId xmlns:a16="http://schemas.microsoft.com/office/drawing/2014/main" id="{EF136AB6-D05D-920F-9032-056A7F5CBED5}"/>
              </a:ext>
            </a:extLst>
          </p:cNvPr>
          <p:cNvSpPr txBox="1"/>
          <p:nvPr/>
        </p:nvSpPr>
        <p:spPr>
          <a:xfrm>
            <a:off x="7827817" y="4049386"/>
            <a:ext cx="2992582"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Insights</a:t>
            </a:r>
          </a:p>
        </p:txBody>
      </p:sp>
      <p:sp>
        <p:nvSpPr>
          <p:cNvPr id="10" name="TextBox 9">
            <a:extLst>
              <a:ext uri="{FF2B5EF4-FFF2-40B4-BE49-F238E27FC236}">
                <a16:creationId xmlns:a16="http://schemas.microsoft.com/office/drawing/2014/main" id="{3459A1F6-C760-8C29-DA3B-7AEF444513F7}"/>
              </a:ext>
            </a:extLst>
          </p:cNvPr>
          <p:cNvSpPr txBox="1"/>
          <p:nvPr/>
        </p:nvSpPr>
        <p:spPr>
          <a:xfrm>
            <a:off x="7827817" y="4848938"/>
            <a:ext cx="2992582"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Recommendations</a:t>
            </a:r>
          </a:p>
        </p:txBody>
      </p:sp>
    </p:spTree>
    <p:extLst>
      <p:ext uri="{BB962C8B-B14F-4D97-AF65-F5344CB8AC3E}">
        <p14:creationId xmlns:p14="http://schemas.microsoft.com/office/powerpoint/2010/main" val="206803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B6123E6-39FC-9A97-5583-27DE3E0BF0A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EAFF28-7660-214B-E1B3-ED145F6C3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31" y="1931546"/>
            <a:ext cx="5075115" cy="3726035"/>
          </a:xfrm>
          <a:prstGeom prst="rect">
            <a:avLst/>
          </a:prstGeom>
        </p:spPr>
      </p:pic>
      <p:sp>
        <p:nvSpPr>
          <p:cNvPr id="2" name="TextBox 1">
            <a:extLst>
              <a:ext uri="{FF2B5EF4-FFF2-40B4-BE49-F238E27FC236}">
                <a16:creationId xmlns:a16="http://schemas.microsoft.com/office/drawing/2014/main" id="{02C55710-9F2A-E968-2F2B-F20CB97E70BB}"/>
              </a:ext>
            </a:extLst>
          </p:cNvPr>
          <p:cNvSpPr txBox="1"/>
          <p:nvPr/>
        </p:nvSpPr>
        <p:spPr>
          <a:xfrm>
            <a:off x="508000" y="341348"/>
            <a:ext cx="8100291" cy="1477328"/>
          </a:xfrm>
          <a:prstGeom prst="rect">
            <a:avLst/>
          </a:prstGeom>
          <a:noFill/>
        </p:spPr>
        <p:txBody>
          <a:bodyPr wrap="square" rtlCol="0">
            <a:spAutoFit/>
          </a:bodyPr>
          <a:lstStyle/>
          <a:p>
            <a:r>
              <a:rPr lang="en-US" dirty="0">
                <a:solidFill>
                  <a:schemeClr val="bg1"/>
                </a:solidFill>
              </a:rPr>
              <a:t>8. Highest and Lowest Repeat Passenger Rate (RPR%) by City and Month</a:t>
            </a:r>
          </a:p>
          <a:p>
            <a:r>
              <a:rPr lang="en-US" dirty="0">
                <a:solidFill>
                  <a:schemeClr val="bg1"/>
                </a:solidFill>
              </a:rPr>
              <a:t>Analyse the Repeat Passenger Rate (RPR%) for each city across the six-month period. Similarly, analyse the RPR% by month across all cities and identify the months with the highest and lowest repeat passenger rates. This will help top in point any seasonal patterns or months with higher repeat passenger loyalty.</a:t>
            </a:r>
            <a:endParaRPr lang="en-IN" dirty="0">
              <a:solidFill>
                <a:schemeClr val="bg1"/>
              </a:solidFill>
            </a:endParaRPr>
          </a:p>
        </p:txBody>
      </p:sp>
      <p:graphicFrame>
        <p:nvGraphicFramePr>
          <p:cNvPr id="5" name="Table 4">
            <a:extLst>
              <a:ext uri="{FF2B5EF4-FFF2-40B4-BE49-F238E27FC236}">
                <a16:creationId xmlns:a16="http://schemas.microsoft.com/office/drawing/2014/main" id="{1245309C-2B97-E1AB-C2B8-1F6D2BD12E95}"/>
              </a:ext>
            </a:extLst>
          </p:cNvPr>
          <p:cNvGraphicFramePr>
            <a:graphicFrameLocks noGrp="1"/>
          </p:cNvGraphicFramePr>
          <p:nvPr>
            <p:extLst>
              <p:ext uri="{D42A27DB-BD31-4B8C-83A1-F6EECF244321}">
                <p14:modId xmlns:p14="http://schemas.microsoft.com/office/powerpoint/2010/main" val="714255853"/>
              </p:ext>
            </p:extLst>
          </p:nvPr>
        </p:nvGraphicFramePr>
        <p:xfrm>
          <a:off x="7252675" y="1782800"/>
          <a:ext cx="4510455" cy="4181080"/>
        </p:xfrm>
        <a:graphic>
          <a:graphicData uri="http://schemas.openxmlformats.org/drawingml/2006/table">
            <a:tbl>
              <a:tblPr firstRow="1" bandRow="1"/>
              <a:tblGrid>
                <a:gridCol w="1696915">
                  <a:extLst>
                    <a:ext uri="{9D8B030D-6E8A-4147-A177-3AD203B41FA5}">
                      <a16:colId xmlns:a16="http://schemas.microsoft.com/office/drawing/2014/main" val="603495033"/>
                    </a:ext>
                  </a:extLst>
                </a:gridCol>
                <a:gridCol w="1450569">
                  <a:extLst>
                    <a:ext uri="{9D8B030D-6E8A-4147-A177-3AD203B41FA5}">
                      <a16:colId xmlns:a16="http://schemas.microsoft.com/office/drawing/2014/main" val="696637562"/>
                    </a:ext>
                  </a:extLst>
                </a:gridCol>
                <a:gridCol w="1362971">
                  <a:extLst>
                    <a:ext uri="{9D8B030D-6E8A-4147-A177-3AD203B41FA5}">
                      <a16:colId xmlns:a16="http://schemas.microsoft.com/office/drawing/2014/main" val="146729723"/>
                    </a:ext>
                  </a:extLst>
                </a:gridCol>
              </a:tblGrid>
              <a:tr h="322175">
                <a:tc>
                  <a:txBody>
                    <a:bodyPr/>
                    <a:lstStyle/>
                    <a:p>
                      <a:r>
                        <a:rPr lang="en-IN" sz="1400" dirty="0">
                          <a:ln>
                            <a:solidFill>
                              <a:schemeClr val="bg1"/>
                            </a:solidFill>
                          </a:ln>
                          <a:solidFill>
                            <a:schemeClr val="bg1"/>
                          </a:solidFill>
                          <a:latin typeface="+mn-lt"/>
                        </a:rPr>
                        <a:t>City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High Repeat Passenger Rate Month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400" dirty="0">
                          <a:ln>
                            <a:solidFill>
                              <a:schemeClr val="bg1"/>
                            </a:solidFill>
                          </a:ln>
                          <a:solidFill>
                            <a:schemeClr val="bg1"/>
                          </a:solidFill>
                          <a:latin typeface="+mn-lt"/>
                        </a:rPr>
                        <a:t>Low Repeat Passenger Rate Month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0669596"/>
                  </a:ext>
                </a:extLst>
              </a:tr>
              <a:tr h="344956">
                <a:tc>
                  <a:txBody>
                    <a:bodyPr/>
                    <a:lstStyle/>
                    <a:p>
                      <a:r>
                        <a:rPr lang="en-IN" sz="1400" dirty="0">
                          <a:ln>
                            <a:solidFill>
                              <a:schemeClr val="bg1"/>
                            </a:solidFill>
                          </a:ln>
                          <a:solidFill>
                            <a:schemeClr val="bg1"/>
                          </a:solidFill>
                          <a:latin typeface="+mn-lt"/>
                        </a:rPr>
                        <a:t>Chandigarh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June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January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888775"/>
                  </a:ext>
                </a:extLst>
              </a:tr>
              <a:tr h="344956">
                <a:tc>
                  <a:txBody>
                    <a:bodyPr/>
                    <a:lstStyle/>
                    <a:p>
                      <a:r>
                        <a:rPr lang="en-IN" sz="1400" dirty="0">
                          <a:ln>
                            <a:solidFill>
                              <a:schemeClr val="bg1"/>
                            </a:solidFill>
                          </a:ln>
                          <a:solidFill>
                            <a:schemeClr val="bg1"/>
                          </a:solidFill>
                          <a:latin typeface="+mn-lt"/>
                        </a:rPr>
                        <a:t>Coimbatore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May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February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5857445"/>
                  </a:ext>
                </a:extLst>
              </a:tr>
              <a:tr h="344956">
                <a:tc>
                  <a:txBody>
                    <a:bodyPr/>
                    <a:lstStyle/>
                    <a:p>
                      <a:r>
                        <a:rPr lang="en-IN" sz="1400" dirty="0">
                          <a:ln>
                            <a:solidFill>
                              <a:schemeClr val="bg1"/>
                            </a:solidFill>
                          </a:ln>
                          <a:solidFill>
                            <a:schemeClr val="bg1"/>
                          </a:solidFill>
                          <a:latin typeface="+mn-lt"/>
                        </a:rPr>
                        <a:t>Indore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May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January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0896053"/>
                  </a:ext>
                </a:extLst>
              </a:tr>
              <a:tr h="344956">
                <a:tc>
                  <a:txBody>
                    <a:bodyPr/>
                    <a:lstStyle/>
                    <a:p>
                      <a:r>
                        <a:rPr lang="en-IN" sz="1400" dirty="0">
                          <a:ln>
                            <a:solidFill>
                              <a:schemeClr val="bg1"/>
                            </a:solidFill>
                          </a:ln>
                          <a:solidFill>
                            <a:schemeClr val="bg1"/>
                          </a:solidFill>
                          <a:latin typeface="+mn-lt"/>
                        </a:rPr>
                        <a:t>Jaipur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May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January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738734"/>
                  </a:ext>
                </a:extLst>
              </a:tr>
              <a:tr h="344956">
                <a:tc>
                  <a:txBody>
                    <a:bodyPr/>
                    <a:lstStyle/>
                    <a:p>
                      <a:r>
                        <a:rPr lang="en-IN" sz="1400" dirty="0">
                          <a:ln>
                            <a:solidFill>
                              <a:schemeClr val="bg1"/>
                            </a:solidFill>
                          </a:ln>
                          <a:solidFill>
                            <a:schemeClr val="bg1"/>
                          </a:solidFill>
                          <a:latin typeface="+mn-lt"/>
                        </a:rPr>
                        <a:t>Kochi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May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January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6330899"/>
                  </a:ext>
                </a:extLst>
              </a:tr>
              <a:tr h="344956">
                <a:tc>
                  <a:txBody>
                    <a:bodyPr/>
                    <a:lstStyle/>
                    <a:p>
                      <a:r>
                        <a:rPr lang="en-IN" sz="1400" dirty="0">
                          <a:ln>
                            <a:solidFill>
                              <a:schemeClr val="bg1"/>
                            </a:solidFill>
                          </a:ln>
                          <a:solidFill>
                            <a:schemeClr val="bg1"/>
                          </a:solidFill>
                          <a:latin typeface="+mn-lt"/>
                        </a:rPr>
                        <a:t>Lucknow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May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January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9305237"/>
                  </a:ext>
                </a:extLst>
              </a:tr>
              <a:tr h="344956">
                <a:tc>
                  <a:txBody>
                    <a:bodyPr/>
                    <a:lstStyle/>
                    <a:p>
                      <a:r>
                        <a:rPr lang="en-IN" sz="1400" dirty="0">
                          <a:ln>
                            <a:solidFill>
                              <a:schemeClr val="bg1"/>
                            </a:solidFill>
                          </a:ln>
                          <a:solidFill>
                            <a:schemeClr val="bg1"/>
                          </a:solidFill>
                          <a:latin typeface="+mn-lt"/>
                        </a:rPr>
                        <a:t>Mysore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May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February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0624208"/>
                  </a:ext>
                </a:extLst>
              </a:tr>
              <a:tr h="344956">
                <a:tc>
                  <a:txBody>
                    <a:bodyPr/>
                    <a:lstStyle/>
                    <a:p>
                      <a:r>
                        <a:rPr lang="en-IN" sz="1400" dirty="0">
                          <a:ln>
                            <a:solidFill>
                              <a:schemeClr val="bg1"/>
                            </a:solidFill>
                          </a:ln>
                          <a:solidFill>
                            <a:schemeClr val="bg1"/>
                          </a:solidFill>
                          <a:latin typeface="+mn-lt"/>
                        </a:rPr>
                        <a:t>Surat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May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January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8499917"/>
                  </a:ext>
                </a:extLst>
              </a:tr>
              <a:tr h="344956">
                <a:tc>
                  <a:txBody>
                    <a:bodyPr/>
                    <a:lstStyle/>
                    <a:p>
                      <a:r>
                        <a:rPr lang="en-IN" sz="1400" dirty="0">
                          <a:ln>
                            <a:solidFill>
                              <a:schemeClr val="bg1"/>
                            </a:solidFill>
                          </a:ln>
                          <a:solidFill>
                            <a:schemeClr val="bg1"/>
                          </a:solidFill>
                          <a:latin typeface="+mn-lt"/>
                        </a:rPr>
                        <a:t>Vadodara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June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January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2872160"/>
                  </a:ext>
                </a:extLst>
              </a:tr>
              <a:tr h="344956">
                <a:tc>
                  <a:txBody>
                    <a:bodyPr/>
                    <a:lstStyle/>
                    <a:p>
                      <a:r>
                        <a:rPr lang="en-IN" sz="1400" dirty="0">
                          <a:ln>
                            <a:solidFill>
                              <a:schemeClr val="bg1"/>
                            </a:solidFill>
                          </a:ln>
                          <a:solidFill>
                            <a:schemeClr val="bg1"/>
                          </a:solidFill>
                          <a:latin typeface="+mn-lt"/>
                        </a:rPr>
                        <a:t>Visakhapatnam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April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n>
                            <a:solidFill>
                              <a:schemeClr val="bg1"/>
                            </a:solidFill>
                          </a:ln>
                          <a:solidFill>
                            <a:schemeClr val="bg1"/>
                          </a:solidFill>
                          <a:latin typeface="+mn-lt"/>
                        </a:rPr>
                        <a:t>January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8676714"/>
                  </a:ext>
                </a:extLst>
              </a:tr>
            </a:tbl>
          </a:graphicData>
        </a:graphic>
      </p:graphicFrame>
      <p:sp>
        <p:nvSpPr>
          <p:cNvPr id="6" name="TextBox 5">
            <a:extLst>
              <a:ext uri="{FF2B5EF4-FFF2-40B4-BE49-F238E27FC236}">
                <a16:creationId xmlns:a16="http://schemas.microsoft.com/office/drawing/2014/main" id="{A78099F2-F954-F8B8-376A-88B3E36527C1}"/>
              </a:ext>
            </a:extLst>
          </p:cNvPr>
          <p:cNvSpPr txBox="1"/>
          <p:nvPr/>
        </p:nvSpPr>
        <p:spPr>
          <a:xfrm>
            <a:off x="508000" y="6135170"/>
            <a:ext cx="6348047"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Highest Repeat Passenger Rate Months are April, May , June</a:t>
            </a:r>
          </a:p>
          <a:p>
            <a:pPr marL="285750" indent="-285750">
              <a:buFont typeface="Arial" panose="020B0604020202020204" pitchFamily="34" charset="0"/>
              <a:buChar char="•"/>
            </a:pPr>
            <a:r>
              <a:rPr lang="en-IN" dirty="0">
                <a:solidFill>
                  <a:schemeClr val="bg1"/>
                </a:solidFill>
              </a:rPr>
              <a:t>Lowest Repeat Passenger Rate Months are January , February </a:t>
            </a: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5CD0CC3B-093E-7CC9-E09B-2B6C7CB101C6}"/>
                  </a:ext>
                </a:extLst>
              </p14:cNvPr>
              <p14:cNvContentPartPr/>
              <p14:nvPr/>
            </p14:nvContentPartPr>
            <p14:xfrm>
              <a:off x="1933865" y="2830611"/>
              <a:ext cx="551520" cy="18000"/>
            </p14:xfrm>
          </p:contentPart>
        </mc:Choice>
        <mc:Fallback xmlns="">
          <p:pic>
            <p:nvPicPr>
              <p:cNvPr id="20" name="Ink 19">
                <a:extLst>
                  <a:ext uri="{FF2B5EF4-FFF2-40B4-BE49-F238E27FC236}">
                    <a16:creationId xmlns:a16="http://schemas.microsoft.com/office/drawing/2014/main" id="{5CD0CC3B-093E-7CC9-E09B-2B6C7CB101C6}"/>
                  </a:ext>
                </a:extLst>
              </p:cNvPr>
              <p:cNvPicPr/>
              <p:nvPr/>
            </p:nvPicPr>
            <p:blipFill>
              <a:blip r:embed="rId5"/>
              <a:stretch>
                <a:fillRect/>
              </a:stretch>
            </p:blipFill>
            <p:spPr>
              <a:xfrm>
                <a:off x="1898225" y="2758971"/>
                <a:ext cx="623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2BA9DCCE-85A3-7535-DA9B-5952ACE83757}"/>
                  </a:ext>
                </a:extLst>
              </p14:cNvPr>
              <p14:cNvContentPartPr/>
              <p14:nvPr/>
            </p14:nvContentPartPr>
            <p14:xfrm>
              <a:off x="2558105" y="3120411"/>
              <a:ext cx="491760" cy="18720"/>
            </p14:xfrm>
          </p:contentPart>
        </mc:Choice>
        <mc:Fallback xmlns="">
          <p:pic>
            <p:nvPicPr>
              <p:cNvPr id="21" name="Ink 20">
                <a:extLst>
                  <a:ext uri="{FF2B5EF4-FFF2-40B4-BE49-F238E27FC236}">
                    <a16:creationId xmlns:a16="http://schemas.microsoft.com/office/drawing/2014/main" id="{2BA9DCCE-85A3-7535-DA9B-5952ACE83757}"/>
                  </a:ext>
                </a:extLst>
              </p:cNvPr>
              <p:cNvPicPr/>
              <p:nvPr/>
            </p:nvPicPr>
            <p:blipFill>
              <a:blip r:embed="rId7"/>
              <a:stretch>
                <a:fillRect/>
              </a:stretch>
            </p:blipFill>
            <p:spPr>
              <a:xfrm>
                <a:off x="2522465" y="3048411"/>
                <a:ext cx="5634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FC4CC9FA-DB6B-3191-5831-C0A783D76C47}"/>
                  </a:ext>
                </a:extLst>
              </p14:cNvPr>
              <p14:cNvContentPartPr/>
              <p14:nvPr/>
            </p14:nvContentPartPr>
            <p14:xfrm>
              <a:off x="1907585" y="3428571"/>
              <a:ext cx="544320" cy="360"/>
            </p14:xfrm>
          </p:contentPart>
        </mc:Choice>
        <mc:Fallback xmlns="">
          <p:pic>
            <p:nvPicPr>
              <p:cNvPr id="22" name="Ink 21">
                <a:extLst>
                  <a:ext uri="{FF2B5EF4-FFF2-40B4-BE49-F238E27FC236}">
                    <a16:creationId xmlns:a16="http://schemas.microsoft.com/office/drawing/2014/main" id="{FC4CC9FA-DB6B-3191-5831-C0A783D76C47}"/>
                  </a:ext>
                </a:extLst>
              </p:cNvPr>
              <p:cNvPicPr/>
              <p:nvPr/>
            </p:nvPicPr>
            <p:blipFill>
              <a:blip r:embed="rId9"/>
              <a:stretch>
                <a:fillRect/>
              </a:stretch>
            </p:blipFill>
            <p:spPr>
              <a:xfrm>
                <a:off x="1871945" y="3356931"/>
                <a:ext cx="615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73BE0523-CAD8-CAF5-4E86-78E6EE96AB13}"/>
                  </a:ext>
                </a:extLst>
              </p14:cNvPr>
              <p14:cNvContentPartPr/>
              <p14:nvPr/>
            </p14:nvContentPartPr>
            <p14:xfrm>
              <a:off x="1942505" y="3719091"/>
              <a:ext cx="491760" cy="360"/>
            </p14:xfrm>
          </p:contentPart>
        </mc:Choice>
        <mc:Fallback xmlns="">
          <p:pic>
            <p:nvPicPr>
              <p:cNvPr id="23" name="Ink 22">
                <a:extLst>
                  <a:ext uri="{FF2B5EF4-FFF2-40B4-BE49-F238E27FC236}">
                    <a16:creationId xmlns:a16="http://schemas.microsoft.com/office/drawing/2014/main" id="{73BE0523-CAD8-CAF5-4E86-78E6EE96AB13}"/>
                  </a:ext>
                </a:extLst>
              </p:cNvPr>
              <p:cNvPicPr/>
              <p:nvPr/>
            </p:nvPicPr>
            <p:blipFill>
              <a:blip r:embed="rId11"/>
              <a:stretch>
                <a:fillRect/>
              </a:stretch>
            </p:blipFill>
            <p:spPr>
              <a:xfrm>
                <a:off x="1906865" y="3647091"/>
                <a:ext cx="563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3DC3ABB2-B765-B32B-E284-92CBDDEA0437}"/>
                  </a:ext>
                </a:extLst>
              </p14:cNvPr>
              <p14:cNvContentPartPr/>
              <p14:nvPr/>
            </p14:nvContentPartPr>
            <p14:xfrm>
              <a:off x="1960505" y="4008891"/>
              <a:ext cx="518040" cy="360"/>
            </p14:xfrm>
          </p:contentPart>
        </mc:Choice>
        <mc:Fallback xmlns="">
          <p:pic>
            <p:nvPicPr>
              <p:cNvPr id="24" name="Ink 23">
                <a:extLst>
                  <a:ext uri="{FF2B5EF4-FFF2-40B4-BE49-F238E27FC236}">
                    <a16:creationId xmlns:a16="http://schemas.microsoft.com/office/drawing/2014/main" id="{3DC3ABB2-B765-B32B-E284-92CBDDEA0437}"/>
                  </a:ext>
                </a:extLst>
              </p:cNvPr>
              <p:cNvPicPr/>
              <p:nvPr/>
            </p:nvPicPr>
            <p:blipFill>
              <a:blip r:embed="rId13"/>
              <a:stretch>
                <a:fillRect/>
              </a:stretch>
            </p:blipFill>
            <p:spPr>
              <a:xfrm>
                <a:off x="1924505" y="3937251"/>
                <a:ext cx="589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97518AD5-C85A-ACFA-7060-7402D86E21E3}"/>
                  </a:ext>
                </a:extLst>
              </p14:cNvPr>
              <p14:cNvContentPartPr/>
              <p14:nvPr/>
            </p14:nvContentPartPr>
            <p14:xfrm>
              <a:off x="1907585" y="4289691"/>
              <a:ext cx="577440" cy="18720"/>
            </p14:xfrm>
          </p:contentPart>
        </mc:Choice>
        <mc:Fallback xmlns="">
          <p:pic>
            <p:nvPicPr>
              <p:cNvPr id="25" name="Ink 24">
                <a:extLst>
                  <a:ext uri="{FF2B5EF4-FFF2-40B4-BE49-F238E27FC236}">
                    <a16:creationId xmlns:a16="http://schemas.microsoft.com/office/drawing/2014/main" id="{97518AD5-C85A-ACFA-7060-7402D86E21E3}"/>
                  </a:ext>
                </a:extLst>
              </p:cNvPr>
              <p:cNvPicPr/>
              <p:nvPr/>
            </p:nvPicPr>
            <p:blipFill>
              <a:blip r:embed="rId15"/>
              <a:stretch>
                <a:fillRect/>
              </a:stretch>
            </p:blipFill>
            <p:spPr>
              <a:xfrm>
                <a:off x="1871945" y="4218051"/>
                <a:ext cx="649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60C25F60-70EA-9EE6-88EC-ECF3B8E43565}"/>
                  </a:ext>
                </a:extLst>
              </p14:cNvPr>
              <p14:cNvContentPartPr/>
              <p14:nvPr/>
            </p14:nvContentPartPr>
            <p14:xfrm>
              <a:off x="2611025" y="4589211"/>
              <a:ext cx="438840" cy="360"/>
            </p14:xfrm>
          </p:contentPart>
        </mc:Choice>
        <mc:Fallback xmlns="">
          <p:pic>
            <p:nvPicPr>
              <p:cNvPr id="26" name="Ink 25">
                <a:extLst>
                  <a:ext uri="{FF2B5EF4-FFF2-40B4-BE49-F238E27FC236}">
                    <a16:creationId xmlns:a16="http://schemas.microsoft.com/office/drawing/2014/main" id="{60C25F60-70EA-9EE6-88EC-ECF3B8E43565}"/>
                  </a:ext>
                </a:extLst>
              </p:cNvPr>
              <p:cNvPicPr/>
              <p:nvPr/>
            </p:nvPicPr>
            <p:blipFill>
              <a:blip r:embed="rId17"/>
              <a:stretch>
                <a:fillRect/>
              </a:stretch>
            </p:blipFill>
            <p:spPr>
              <a:xfrm>
                <a:off x="2575025" y="4517211"/>
                <a:ext cx="510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35E3CD95-69B4-67A4-683B-EF2F1B59ECDA}"/>
                  </a:ext>
                </a:extLst>
              </p14:cNvPr>
              <p14:cNvContentPartPr/>
              <p14:nvPr/>
            </p14:nvContentPartPr>
            <p14:xfrm>
              <a:off x="1933865" y="4867851"/>
              <a:ext cx="525240" cy="57600"/>
            </p14:xfrm>
          </p:contentPart>
        </mc:Choice>
        <mc:Fallback xmlns="">
          <p:pic>
            <p:nvPicPr>
              <p:cNvPr id="27" name="Ink 26">
                <a:extLst>
                  <a:ext uri="{FF2B5EF4-FFF2-40B4-BE49-F238E27FC236}">
                    <a16:creationId xmlns:a16="http://schemas.microsoft.com/office/drawing/2014/main" id="{35E3CD95-69B4-67A4-683B-EF2F1B59ECDA}"/>
                  </a:ext>
                </a:extLst>
              </p:cNvPr>
              <p:cNvPicPr/>
              <p:nvPr/>
            </p:nvPicPr>
            <p:blipFill>
              <a:blip r:embed="rId19"/>
              <a:stretch>
                <a:fillRect/>
              </a:stretch>
            </p:blipFill>
            <p:spPr>
              <a:xfrm>
                <a:off x="1898225" y="4796211"/>
                <a:ext cx="5968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DBC8A353-8C75-2A87-B09D-5992A1BD4098}"/>
                  </a:ext>
                </a:extLst>
              </p14:cNvPr>
              <p14:cNvContentPartPr/>
              <p14:nvPr/>
            </p14:nvContentPartPr>
            <p14:xfrm>
              <a:off x="1892105" y="4008891"/>
              <a:ext cx="50760" cy="360"/>
            </p14:xfrm>
          </p:contentPart>
        </mc:Choice>
        <mc:Fallback xmlns="">
          <p:pic>
            <p:nvPicPr>
              <p:cNvPr id="28" name="Ink 27">
                <a:extLst>
                  <a:ext uri="{FF2B5EF4-FFF2-40B4-BE49-F238E27FC236}">
                    <a16:creationId xmlns:a16="http://schemas.microsoft.com/office/drawing/2014/main" id="{DBC8A353-8C75-2A87-B09D-5992A1BD4098}"/>
                  </a:ext>
                </a:extLst>
              </p:cNvPr>
              <p:cNvPicPr/>
              <p:nvPr/>
            </p:nvPicPr>
            <p:blipFill>
              <a:blip r:embed="rId21"/>
              <a:stretch>
                <a:fillRect/>
              </a:stretch>
            </p:blipFill>
            <p:spPr>
              <a:xfrm>
                <a:off x="1856105" y="3937251"/>
                <a:ext cx="122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1EBDC6E9-7FC4-4BA9-58D5-B0108D91C963}"/>
                  </a:ext>
                </a:extLst>
              </p14:cNvPr>
              <p14:cNvContentPartPr/>
              <p14:nvPr/>
            </p14:nvContentPartPr>
            <p14:xfrm>
              <a:off x="2594465" y="4606491"/>
              <a:ext cx="96120" cy="360"/>
            </p14:xfrm>
          </p:contentPart>
        </mc:Choice>
        <mc:Fallback xmlns="">
          <p:pic>
            <p:nvPicPr>
              <p:cNvPr id="29" name="Ink 28">
                <a:extLst>
                  <a:ext uri="{FF2B5EF4-FFF2-40B4-BE49-F238E27FC236}">
                    <a16:creationId xmlns:a16="http://schemas.microsoft.com/office/drawing/2014/main" id="{1EBDC6E9-7FC4-4BA9-58D5-B0108D91C963}"/>
                  </a:ext>
                </a:extLst>
              </p:cNvPr>
              <p:cNvPicPr/>
              <p:nvPr/>
            </p:nvPicPr>
            <p:blipFill>
              <a:blip r:embed="rId23"/>
              <a:stretch>
                <a:fillRect/>
              </a:stretch>
            </p:blipFill>
            <p:spPr>
              <a:xfrm>
                <a:off x="2558465" y="4534851"/>
                <a:ext cx="167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FDD5EF0D-1B49-D7A5-FFC5-456BE7AC3C67}"/>
                  </a:ext>
                </a:extLst>
              </p14:cNvPr>
              <p14:cNvContentPartPr/>
              <p14:nvPr/>
            </p14:nvContentPartPr>
            <p14:xfrm>
              <a:off x="1899665" y="4897011"/>
              <a:ext cx="157680" cy="19440"/>
            </p14:xfrm>
          </p:contentPart>
        </mc:Choice>
        <mc:Fallback xmlns="">
          <p:pic>
            <p:nvPicPr>
              <p:cNvPr id="30" name="Ink 29">
                <a:extLst>
                  <a:ext uri="{FF2B5EF4-FFF2-40B4-BE49-F238E27FC236}">
                    <a16:creationId xmlns:a16="http://schemas.microsoft.com/office/drawing/2014/main" id="{FDD5EF0D-1B49-D7A5-FFC5-456BE7AC3C67}"/>
                  </a:ext>
                </a:extLst>
              </p:cNvPr>
              <p:cNvPicPr/>
              <p:nvPr/>
            </p:nvPicPr>
            <p:blipFill>
              <a:blip r:embed="rId25"/>
              <a:stretch>
                <a:fillRect/>
              </a:stretch>
            </p:blipFill>
            <p:spPr>
              <a:xfrm>
                <a:off x="1864025" y="4825011"/>
                <a:ext cx="229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1F0B9948-B440-D02D-45CE-550B48214D2B}"/>
                  </a:ext>
                </a:extLst>
              </p14:cNvPr>
              <p14:cNvContentPartPr/>
              <p14:nvPr/>
            </p14:nvContentPartPr>
            <p14:xfrm>
              <a:off x="1859345" y="5165931"/>
              <a:ext cx="549720" cy="3960"/>
            </p14:xfrm>
          </p:contentPart>
        </mc:Choice>
        <mc:Fallback xmlns="">
          <p:pic>
            <p:nvPicPr>
              <p:cNvPr id="31" name="Ink 30">
                <a:extLst>
                  <a:ext uri="{FF2B5EF4-FFF2-40B4-BE49-F238E27FC236}">
                    <a16:creationId xmlns:a16="http://schemas.microsoft.com/office/drawing/2014/main" id="{1F0B9948-B440-D02D-45CE-550B48214D2B}"/>
                  </a:ext>
                </a:extLst>
              </p:cNvPr>
              <p:cNvPicPr/>
              <p:nvPr/>
            </p:nvPicPr>
            <p:blipFill>
              <a:blip r:embed="rId27"/>
              <a:stretch>
                <a:fillRect/>
              </a:stretch>
            </p:blipFill>
            <p:spPr>
              <a:xfrm>
                <a:off x="1823705" y="5094291"/>
                <a:ext cx="621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4307D7F2-8557-C13D-A436-5FFBDBA31BAB}"/>
                  </a:ext>
                </a:extLst>
              </p14:cNvPr>
              <p14:cNvContentPartPr/>
              <p14:nvPr/>
            </p14:nvContentPartPr>
            <p14:xfrm>
              <a:off x="1908665" y="5477331"/>
              <a:ext cx="491760" cy="360"/>
            </p14:xfrm>
          </p:contentPart>
        </mc:Choice>
        <mc:Fallback xmlns="">
          <p:pic>
            <p:nvPicPr>
              <p:cNvPr id="34" name="Ink 33">
                <a:extLst>
                  <a:ext uri="{FF2B5EF4-FFF2-40B4-BE49-F238E27FC236}">
                    <a16:creationId xmlns:a16="http://schemas.microsoft.com/office/drawing/2014/main" id="{4307D7F2-8557-C13D-A436-5FFBDBA31BAB}"/>
                  </a:ext>
                </a:extLst>
              </p:cNvPr>
              <p:cNvPicPr/>
              <p:nvPr/>
            </p:nvPicPr>
            <p:blipFill>
              <a:blip r:embed="rId29"/>
              <a:stretch>
                <a:fillRect/>
              </a:stretch>
            </p:blipFill>
            <p:spPr>
              <a:xfrm>
                <a:off x="1872665" y="5405331"/>
                <a:ext cx="563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F727F316-C6CC-AD12-8BE3-60E04CDE384E}"/>
                  </a:ext>
                </a:extLst>
              </p14:cNvPr>
              <p14:cNvContentPartPr/>
              <p14:nvPr/>
            </p14:nvContentPartPr>
            <p14:xfrm>
              <a:off x="4949585" y="2822331"/>
              <a:ext cx="491760" cy="19800"/>
            </p14:xfrm>
          </p:contentPart>
        </mc:Choice>
        <mc:Fallback xmlns="">
          <p:pic>
            <p:nvPicPr>
              <p:cNvPr id="35" name="Ink 34">
                <a:extLst>
                  <a:ext uri="{FF2B5EF4-FFF2-40B4-BE49-F238E27FC236}">
                    <a16:creationId xmlns:a16="http://schemas.microsoft.com/office/drawing/2014/main" id="{F727F316-C6CC-AD12-8BE3-60E04CDE384E}"/>
                  </a:ext>
                </a:extLst>
              </p:cNvPr>
              <p:cNvPicPr/>
              <p:nvPr/>
            </p:nvPicPr>
            <p:blipFill>
              <a:blip r:embed="rId31"/>
              <a:stretch>
                <a:fillRect/>
              </a:stretch>
            </p:blipFill>
            <p:spPr>
              <a:xfrm>
                <a:off x="4913945" y="2750331"/>
                <a:ext cx="563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252B5D72-56F7-E389-BEBC-5840DD76FE2C}"/>
                  </a:ext>
                </a:extLst>
              </p14:cNvPr>
              <p14:cNvContentPartPr/>
              <p14:nvPr/>
            </p14:nvContentPartPr>
            <p14:xfrm>
              <a:off x="4334345" y="3128691"/>
              <a:ext cx="543240" cy="27360"/>
            </p14:xfrm>
          </p:contentPart>
        </mc:Choice>
        <mc:Fallback xmlns="">
          <p:pic>
            <p:nvPicPr>
              <p:cNvPr id="36" name="Ink 35">
                <a:extLst>
                  <a:ext uri="{FF2B5EF4-FFF2-40B4-BE49-F238E27FC236}">
                    <a16:creationId xmlns:a16="http://schemas.microsoft.com/office/drawing/2014/main" id="{252B5D72-56F7-E389-BEBC-5840DD76FE2C}"/>
                  </a:ext>
                </a:extLst>
              </p:cNvPr>
              <p:cNvPicPr/>
              <p:nvPr/>
            </p:nvPicPr>
            <p:blipFill>
              <a:blip r:embed="rId33"/>
              <a:stretch>
                <a:fillRect/>
              </a:stretch>
            </p:blipFill>
            <p:spPr>
              <a:xfrm>
                <a:off x="4298705" y="3056691"/>
                <a:ext cx="614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81425502-D7B4-6B39-9521-976FEE748E00}"/>
                  </a:ext>
                </a:extLst>
              </p14:cNvPr>
              <p14:cNvContentPartPr/>
              <p14:nvPr/>
            </p14:nvContentPartPr>
            <p14:xfrm>
              <a:off x="4360625" y="3400131"/>
              <a:ext cx="451080" cy="46080"/>
            </p14:xfrm>
          </p:contentPart>
        </mc:Choice>
        <mc:Fallback xmlns="">
          <p:pic>
            <p:nvPicPr>
              <p:cNvPr id="37" name="Ink 36">
                <a:extLst>
                  <a:ext uri="{FF2B5EF4-FFF2-40B4-BE49-F238E27FC236}">
                    <a16:creationId xmlns:a16="http://schemas.microsoft.com/office/drawing/2014/main" id="{81425502-D7B4-6B39-9521-976FEE748E00}"/>
                  </a:ext>
                </a:extLst>
              </p:cNvPr>
              <p:cNvPicPr/>
              <p:nvPr/>
            </p:nvPicPr>
            <p:blipFill>
              <a:blip r:embed="rId35"/>
              <a:stretch>
                <a:fillRect/>
              </a:stretch>
            </p:blipFill>
            <p:spPr>
              <a:xfrm>
                <a:off x="4324625" y="3328491"/>
                <a:ext cx="522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6FFAC675-4DC4-1708-D977-3E1266A3C394}"/>
                  </a:ext>
                </a:extLst>
              </p14:cNvPr>
              <p14:cNvContentPartPr/>
              <p14:nvPr/>
            </p14:nvContentPartPr>
            <p14:xfrm>
              <a:off x="4334345" y="3700371"/>
              <a:ext cx="510120" cy="36720"/>
            </p14:xfrm>
          </p:contentPart>
        </mc:Choice>
        <mc:Fallback xmlns="">
          <p:pic>
            <p:nvPicPr>
              <p:cNvPr id="38" name="Ink 37">
                <a:extLst>
                  <a:ext uri="{FF2B5EF4-FFF2-40B4-BE49-F238E27FC236}">
                    <a16:creationId xmlns:a16="http://schemas.microsoft.com/office/drawing/2014/main" id="{6FFAC675-4DC4-1708-D977-3E1266A3C394}"/>
                  </a:ext>
                </a:extLst>
              </p:cNvPr>
              <p:cNvPicPr/>
              <p:nvPr/>
            </p:nvPicPr>
            <p:blipFill>
              <a:blip r:embed="rId37"/>
              <a:stretch>
                <a:fillRect/>
              </a:stretch>
            </p:blipFill>
            <p:spPr>
              <a:xfrm>
                <a:off x="4298705" y="3628371"/>
                <a:ext cx="581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C894F169-5584-8A2C-C7E2-880EA41A5554}"/>
                  </a:ext>
                </a:extLst>
              </p14:cNvPr>
              <p14:cNvContentPartPr/>
              <p14:nvPr/>
            </p14:nvContentPartPr>
            <p14:xfrm>
              <a:off x="4325345" y="4000251"/>
              <a:ext cx="518400" cy="360"/>
            </p14:xfrm>
          </p:contentPart>
        </mc:Choice>
        <mc:Fallback xmlns="">
          <p:pic>
            <p:nvPicPr>
              <p:cNvPr id="39" name="Ink 38">
                <a:extLst>
                  <a:ext uri="{FF2B5EF4-FFF2-40B4-BE49-F238E27FC236}">
                    <a16:creationId xmlns:a16="http://schemas.microsoft.com/office/drawing/2014/main" id="{C894F169-5584-8A2C-C7E2-880EA41A5554}"/>
                  </a:ext>
                </a:extLst>
              </p:cNvPr>
              <p:cNvPicPr/>
              <p:nvPr/>
            </p:nvPicPr>
            <p:blipFill>
              <a:blip r:embed="rId39"/>
              <a:stretch>
                <a:fillRect/>
              </a:stretch>
            </p:blipFill>
            <p:spPr>
              <a:xfrm>
                <a:off x="4289345" y="3928251"/>
                <a:ext cx="590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F02544A0-B822-6DF3-587B-24C224F5B78A}"/>
                  </a:ext>
                </a:extLst>
              </p14:cNvPr>
              <p14:cNvContentPartPr/>
              <p14:nvPr/>
            </p14:nvContentPartPr>
            <p14:xfrm>
              <a:off x="4334345" y="4299411"/>
              <a:ext cx="509040" cy="360"/>
            </p14:xfrm>
          </p:contentPart>
        </mc:Choice>
        <mc:Fallback xmlns="">
          <p:pic>
            <p:nvPicPr>
              <p:cNvPr id="40" name="Ink 39">
                <a:extLst>
                  <a:ext uri="{FF2B5EF4-FFF2-40B4-BE49-F238E27FC236}">
                    <a16:creationId xmlns:a16="http://schemas.microsoft.com/office/drawing/2014/main" id="{F02544A0-B822-6DF3-587B-24C224F5B78A}"/>
                  </a:ext>
                </a:extLst>
              </p:cNvPr>
              <p:cNvPicPr/>
              <p:nvPr/>
            </p:nvPicPr>
            <p:blipFill>
              <a:blip r:embed="rId41"/>
              <a:stretch>
                <a:fillRect/>
              </a:stretch>
            </p:blipFill>
            <p:spPr>
              <a:xfrm>
                <a:off x="4298705" y="4227411"/>
                <a:ext cx="580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Ink 40">
                <a:extLst>
                  <a:ext uri="{FF2B5EF4-FFF2-40B4-BE49-F238E27FC236}">
                    <a16:creationId xmlns:a16="http://schemas.microsoft.com/office/drawing/2014/main" id="{0BFDB3A6-46F4-474A-A506-1EFB752FED0B}"/>
                  </a:ext>
                </a:extLst>
              </p14:cNvPr>
              <p14:cNvContentPartPr/>
              <p14:nvPr/>
            </p14:nvContentPartPr>
            <p14:xfrm>
              <a:off x="4351985" y="4579851"/>
              <a:ext cx="491760" cy="9720"/>
            </p14:xfrm>
          </p:contentPart>
        </mc:Choice>
        <mc:Fallback xmlns="">
          <p:pic>
            <p:nvPicPr>
              <p:cNvPr id="41" name="Ink 40">
                <a:extLst>
                  <a:ext uri="{FF2B5EF4-FFF2-40B4-BE49-F238E27FC236}">
                    <a16:creationId xmlns:a16="http://schemas.microsoft.com/office/drawing/2014/main" id="{0BFDB3A6-46F4-474A-A506-1EFB752FED0B}"/>
                  </a:ext>
                </a:extLst>
              </p:cNvPr>
              <p:cNvPicPr/>
              <p:nvPr/>
            </p:nvPicPr>
            <p:blipFill>
              <a:blip r:embed="rId43"/>
              <a:stretch>
                <a:fillRect/>
              </a:stretch>
            </p:blipFill>
            <p:spPr>
              <a:xfrm>
                <a:off x="4315985" y="4508211"/>
                <a:ext cx="563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Ink 41">
                <a:extLst>
                  <a:ext uri="{FF2B5EF4-FFF2-40B4-BE49-F238E27FC236}">
                    <a16:creationId xmlns:a16="http://schemas.microsoft.com/office/drawing/2014/main" id="{2CA2EBCC-8069-B36A-5F80-13D7732A90AB}"/>
                  </a:ext>
                </a:extLst>
              </p14:cNvPr>
              <p14:cNvContentPartPr/>
              <p14:nvPr/>
            </p14:nvContentPartPr>
            <p14:xfrm>
              <a:off x="4342985" y="4861011"/>
              <a:ext cx="520920" cy="45000"/>
            </p14:xfrm>
          </p:contentPart>
        </mc:Choice>
        <mc:Fallback xmlns="">
          <p:pic>
            <p:nvPicPr>
              <p:cNvPr id="42" name="Ink 41">
                <a:extLst>
                  <a:ext uri="{FF2B5EF4-FFF2-40B4-BE49-F238E27FC236}">
                    <a16:creationId xmlns:a16="http://schemas.microsoft.com/office/drawing/2014/main" id="{2CA2EBCC-8069-B36A-5F80-13D7732A90AB}"/>
                  </a:ext>
                </a:extLst>
              </p:cNvPr>
              <p:cNvPicPr/>
              <p:nvPr/>
            </p:nvPicPr>
            <p:blipFill>
              <a:blip r:embed="rId45"/>
              <a:stretch>
                <a:fillRect/>
              </a:stretch>
            </p:blipFill>
            <p:spPr>
              <a:xfrm>
                <a:off x="4307345" y="4789371"/>
                <a:ext cx="5925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3E5BE963-75B9-B0EC-495E-F39A97F6ABD1}"/>
                  </a:ext>
                </a:extLst>
              </p14:cNvPr>
              <p14:cNvContentPartPr/>
              <p14:nvPr/>
            </p14:nvContentPartPr>
            <p14:xfrm>
              <a:off x="4958225" y="5168811"/>
              <a:ext cx="536040" cy="9720"/>
            </p14:xfrm>
          </p:contentPart>
        </mc:Choice>
        <mc:Fallback xmlns="">
          <p:pic>
            <p:nvPicPr>
              <p:cNvPr id="43" name="Ink 42">
                <a:extLst>
                  <a:ext uri="{FF2B5EF4-FFF2-40B4-BE49-F238E27FC236}">
                    <a16:creationId xmlns:a16="http://schemas.microsoft.com/office/drawing/2014/main" id="{3E5BE963-75B9-B0EC-495E-F39A97F6ABD1}"/>
                  </a:ext>
                </a:extLst>
              </p:cNvPr>
              <p:cNvPicPr/>
              <p:nvPr/>
            </p:nvPicPr>
            <p:blipFill>
              <a:blip r:embed="rId47"/>
              <a:stretch>
                <a:fillRect/>
              </a:stretch>
            </p:blipFill>
            <p:spPr>
              <a:xfrm>
                <a:off x="4922585" y="5097171"/>
                <a:ext cx="607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 name="Ink 3">
                <a:extLst>
                  <a:ext uri="{FF2B5EF4-FFF2-40B4-BE49-F238E27FC236}">
                    <a16:creationId xmlns:a16="http://schemas.microsoft.com/office/drawing/2014/main" id="{2B54C879-BA45-F3DE-ED2A-E3F39BFC439E}"/>
                  </a:ext>
                </a:extLst>
              </p14:cNvPr>
              <p14:cNvContentPartPr/>
              <p14:nvPr/>
            </p14:nvContentPartPr>
            <p14:xfrm>
              <a:off x="3753831" y="5468691"/>
              <a:ext cx="474120" cy="360"/>
            </p14:xfrm>
          </p:contentPart>
        </mc:Choice>
        <mc:Fallback xmlns="">
          <p:pic>
            <p:nvPicPr>
              <p:cNvPr id="4" name="Ink 3">
                <a:extLst>
                  <a:ext uri="{FF2B5EF4-FFF2-40B4-BE49-F238E27FC236}">
                    <a16:creationId xmlns:a16="http://schemas.microsoft.com/office/drawing/2014/main" id="{2B54C879-BA45-F3DE-ED2A-E3F39BFC439E}"/>
                  </a:ext>
                </a:extLst>
              </p:cNvPr>
              <p:cNvPicPr/>
              <p:nvPr/>
            </p:nvPicPr>
            <p:blipFill>
              <a:blip r:embed="rId49"/>
              <a:stretch>
                <a:fillRect/>
              </a:stretch>
            </p:blipFill>
            <p:spPr>
              <a:xfrm>
                <a:off x="3718191" y="5396691"/>
                <a:ext cx="545760" cy="144000"/>
              </a:xfrm>
              <a:prstGeom prst="rect">
                <a:avLst/>
              </a:prstGeom>
            </p:spPr>
          </p:pic>
        </mc:Fallback>
      </mc:AlternateContent>
      <p:sp>
        <p:nvSpPr>
          <p:cNvPr id="7" name="Oval 6">
            <a:extLst>
              <a:ext uri="{FF2B5EF4-FFF2-40B4-BE49-F238E27FC236}">
                <a16:creationId xmlns:a16="http://schemas.microsoft.com/office/drawing/2014/main" id="{DD24C2E7-46DD-866F-8F3F-DE752F12FECA}"/>
              </a:ext>
            </a:extLst>
          </p:cNvPr>
          <p:cNvSpPr/>
          <p:nvPr/>
        </p:nvSpPr>
        <p:spPr>
          <a:xfrm>
            <a:off x="835268" y="5754619"/>
            <a:ext cx="180000" cy="180000"/>
          </a:xfrm>
          <a:prstGeom prst="ellipse">
            <a:avLst/>
          </a:prstGeom>
          <a:solidFill>
            <a:srgbClr val="A72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AF31AD50-A3D7-7115-D1DB-6338F07916CF}"/>
              </a:ext>
            </a:extLst>
          </p:cNvPr>
          <p:cNvSpPr/>
          <p:nvPr/>
        </p:nvSpPr>
        <p:spPr>
          <a:xfrm>
            <a:off x="3287105" y="5758790"/>
            <a:ext cx="180000" cy="180000"/>
          </a:xfrm>
          <a:prstGeom prst="ellipse">
            <a:avLst/>
          </a:prstGeom>
          <a:solidFill>
            <a:srgbClr val="00B4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32F89B4-A73C-00A6-D611-2E169A3B0521}"/>
              </a:ext>
            </a:extLst>
          </p:cNvPr>
          <p:cNvSpPr txBox="1"/>
          <p:nvPr/>
        </p:nvSpPr>
        <p:spPr>
          <a:xfrm>
            <a:off x="979621" y="5670319"/>
            <a:ext cx="1663981" cy="369332"/>
          </a:xfrm>
          <a:prstGeom prst="rect">
            <a:avLst/>
          </a:prstGeom>
          <a:noFill/>
        </p:spPr>
        <p:txBody>
          <a:bodyPr wrap="square">
            <a:spAutoFit/>
          </a:bodyPr>
          <a:lstStyle/>
          <a:p>
            <a:r>
              <a:rPr lang="en-IN" sz="1800" b="0" dirty="0">
                <a:ln>
                  <a:solidFill>
                    <a:schemeClr val="bg1"/>
                  </a:solidFill>
                </a:ln>
                <a:solidFill>
                  <a:schemeClr val="bg1"/>
                </a:solidFill>
                <a:latin typeface="+mn-lt"/>
              </a:rPr>
              <a:t>Lowest RPR%</a:t>
            </a:r>
          </a:p>
        </p:txBody>
      </p:sp>
      <p:sp>
        <p:nvSpPr>
          <p:cNvPr id="10" name="TextBox 9">
            <a:extLst>
              <a:ext uri="{FF2B5EF4-FFF2-40B4-BE49-F238E27FC236}">
                <a16:creationId xmlns:a16="http://schemas.microsoft.com/office/drawing/2014/main" id="{02F89835-AB89-6E11-38BD-3EC6069642EE}"/>
              </a:ext>
            </a:extLst>
          </p:cNvPr>
          <p:cNvSpPr txBox="1"/>
          <p:nvPr/>
        </p:nvSpPr>
        <p:spPr>
          <a:xfrm>
            <a:off x="3466745" y="5667648"/>
            <a:ext cx="1663981" cy="369332"/>
          </a:xfrm>
          <a:prstGeom prst="rect">
            <a:avLst/>
          </a:prstGeom>
          <a:noFill/>
        </p:spPr>
        <p:txBody>
          <a:bodyPr wrap="square">
            <a:spAutoFit/>
          </a:bodyPr>
          <a:lstStyle/>
          <a:p>
            <a:r>
              <a:rPr lang="en-IN" sz="1800" b="0" dirty="0">
                <a:ln>
                  <a:solidFill>
                    <a:schemeClr val="bg1"/>
                  </a:solidFill>
                </a:ln>
                <a:solidFill>
                  <a:schemeClr val="bg1"/>
                </a:solidFill>
                <a:latin typeface="+mn-lt"/>
              </a:rPr>
              <a:t>Highest RPR%</a:t>
            </a:r>
          </a:p>
        </p:txBody>
      </p:sp>
    </p:spTree>
    <p:extLst>
      <p:ext uri="{BB962C8B-B14F-4D97-AF65-F5344CB8AC3E}">
        <p14:creationId xmlns:p14="http://schemas.microsoft.com/office/powerpoint/2010/main" val="1498261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FE4AC8-4536-3542-A262-10C9D6CB6C2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B030C0-3446-446B-0E82-99F3871BD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27" y="1384373"/>
            <a:ext cx="2987177" cy="4377165"/>
          </a:xfrm>
          <a:prstGeom prst="rect">
            <a:avLst/>
          </a:prstGeom>
        </p:spPr>
      </p:pic>
      <p:pic>
        <p:nvPicPr>
          <p:cNvPr id="5" name="Picture 4">
            <a:extLst>
              <a:ext uri="{FF2B5EF4-FFF2-40B4-BE49-F238E27FC236}">
                <a16:creationId xmlns:a16="http://schemas.microsoft.com/office/drawing/2014/main" id="{6EC9EF4C-FDE3-C032-AC14-3852C1CDA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962" y="1384373"/>
            <a:ext cx="2810947" cy="4377165"/>
          </a:xfrm>
          <a:prstGeom prst="rect">
            <a:avLst/>
          </a:prstGeom>
        </p:spPr>
      </p:pic>
      <p:sp>
        <p:nvSpPr>
          <p:cNvPr id="2" name="TextBox 1">
            <a:extLst>
              <a:ext uri="{FF2B5EF4-FFF2-40B4-BE49-F238E27FC236}">
                <a16:creationId xmlns:a16="http://schemas.microsoft.com/office/drawing/2014/main" id="{BA8D3795-4E81-8EC6-DC4D-F37B2DB98816}"/>
              </a:ext>
            </a:extLst>
          </p:cNvPr>
          <p:cNvSpPr txBox="1"/>
          <p:nvPr/>
        </p:nvSpPr>
        <p:spPr>
          <a:xfrm>
            <a:off x="387927" y="387927"/>
            <a:ext cx="9476509" cy="646331"/>
          </a:xfrm>
          <a:prstGeom prst="rect">
            <a:avLst/>
          </a:prstGeom>
          <a:noFill/>
        </p:spPr>
        <p:txBody>
          <a:bodyPr wrap="square" rtlCol="0">
            <a:spAutoFit/>
          </a:bodyPr>
          <a:lstStyle/>
          <a:p>
            <a:r>
              <a:rPr lang="en-US" dirty="0">
                <a:solidFill>
                  <a:schemeClr val="bg1"/>
                </a:solidFill>
              </a:rPr>
              <a:t>8.Identify the top 2 and bottom 2 cities based on their RPR% to determine which locations have the strongest and weakest rates.</a:t>
            </a:r>
            <a:endParaRPr lang="en-IN" dirty="0">
              <a:solidFill>
                <a:schemeClr val="bg1"/>
              </a:solidFill>
            </a:endParaRPr>
          </a:p>
        </p:txBody>
      </p:sp>
      <p:sp>
        <p:nvSpPr>
          <p:cNvPr id="4" name="TextBox 3">
            <a:extLst>
              <a:ext uri="{FF2B5EF4-FFF2-40B4-BE49-F238E27FC236}">
                <a16:creationId xmlns:a16="http://schemas.microsoft.com/office/drawing/2014/main" id="{B3E2A8F0-04F1-5FB0-96EF-95D62B3982D6}"/>
              </a:ext>
            </a:extLst>
          </p:cNvPr>
          <p:cNvSpPr txBox="1"/>
          <p:nvPr/>
        </p:nvSpPr>
        <p:spPr>
          <a:xfrm>
            <a:off x="3552092" y="1591408"/>
            <a:ext cx="2810946" cy="1200329"/>
          </a:xfrm>
          <a:prstGeom prst="rect">
            <a:avLst/>
          </a:prstGeom>
          <a:noFill/>
        </p:spPr>
        <p:txBody>
          <a:bodyPr wrap="square" rtlCol="0">
            <a:spAutoFit/>
          </a:bodyPr>
          <a:lstStyle/>
          <a:p>
            <a:r>
              <a:rPr lang="en-IN" dirty="0">
                <a:solidFill>
                  <a:schemeClr val="bg1"/>
                </a:solidFill>
              </a:rPr>
              <a:t>Top 2 Cities based on Repeat Passenger Rate are </a:t>
            </a:r>
          </a:p>
          <a:p>
            <a:pPr marL="285750" indent="-285750">
              <a:buFont typeface="Arial" panose="020B0604020202020204" pitchFamily="34" charset="0"/>
              <a:buChar char="•"/>
            </a:pPr>
            <a:r>
              <a:rPr lang="en-IN" dirty="0">
                <a:solidFill>
                  <a:schemeClr val="bg1"/>
                </a:solidFill>
              </a:rPr>
              <a:t>Surat – 42.63%</a:t>
            </a:r>
          </a:p>
          <a:p>
            <a:pPr marL="285750" indent="-285750">
              <a:buFont typeface="Arial" panose="020B0604020202020204" pitchFamily="34" charset="0"/>
              <a:buChar char="•"/>
            </a:pPr>
            <a:r>
              <a:rPr lang="en-IN" dirty="0">
                <a:solidFill>
                  <a:schemeClr val="bg1"/>
                </a:solidFill>
              </a:rPr>
              <a:t>Lucknow – 37.12%</a:t>
            </a:r>
          </a:p>
        </p:txBody>
      </p:sp>
      <p:sp>
        <p:nvSpPr>
          <p:cNvPr id="8" name="TextBox 7">
            <a:extLst>
              <a:ext uri="{FF2B5EF4-FFF2-40B4-BE49-F238E27FC236}">
                <a16:creationId xmlns:a16="http://schemas.microsoft.com/office/drawing/2014/main" id="{D952E2D2-1614-92CD-F7D3-FA7F60F4D79F}"/>
              </a:ext>
            </a:extLst>
          </p:cNvPr>
          <p:cNvSpPr txBox="1"/>
          <p:nvPr/>
        </p:nvSpPr>
        <p:spPr>
          <a:xfrm>
            <a:off x="5648014" y="4066263"/>
            <a:ext cx="2810947" cy="1200329"/>
          </a:xfrm>
          <a:prstGeom prst="rect">
            <a:avLst/>
          </a:prstGeom>
          <a:noFill/>
        </p:spPr>
        <p:txBody>
          <a:bodyPr wrap="square" rtlCol="0">
            <a:spAutoFit/>
          </a:bodyPr>
          <a:lstStyle/>
          <a:p>
            <a:r>
              <a:rPr lang="en-IN" dirty="0">
                <a:solidFill>
                  <a:schemeClr val="bg1"/>
                </a:solidFill>
              </a:rPr>
              <a:t>Bottom 2 Cities based on Repeat Passenger Rate are </a:t>
            </a:r>
          </a:p>
          <a:p>
            <a:pPr marL="285750" indent="-285750">
              <a:buFont typeface="Arial" panose="020B0604020202020204" pitchFamily="34" charset="0"/>
              <a:buChar char="•"/>
            </a:pPr>
            <a:r>
              <a:rPr lang="en-IN" dirty="0">
                <a:solidFill>
                  <a:schemeClr val="bg1"/>
                </a:solidFill>
              </a:rPr>
              <a:t>Mysore – 11.23%</a:t>
            </a:r>
          </a:p>
          <a:p>
            <a:pPr marL="285750" indent="-285750">
              <a:buFont typeface="Arial" panose="020B0604020202020204" pitchFamily="34" charset="0"/>
              <a:buChar char="•"/>
            </a:pPr>
            <a:r>
              <a:rPr lang="en-IN" dirty="0">
                <a:solidFill>
                  <a:schemeClr val="bg1"/>
                </a:solidFill>
              </a:rPr>
              <a:t>Jaipur – 17.43%</a:t>
            </a:r>
          </a:p>
        </p:txBody>
      </p:sp>
    </p:spTree>
    <p:extLst>
      <p:ext uri="{BB962C8B-B14F-4D97-AF65-F5344CB8AC3E}">
        <p14:creationId xmlns:p14="http://schemas.microsoft.com/office/powerpoint/2010/main" val="218330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66D3CC8-D49B-E6B6-B185-1CB002A8382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CAC704-7690-44E4-E35D-6437C4BF1AB2}"/>
              </a:ext>
            </a:extLst>
          </p:cNvPr>
          <p:cNvSpPr txBox="1"/>
          <p:nvPr/>
        </p:nvSpPr>
        <p:spPr>
          <a:xfrm>
            <a:off x="3599873" y="2967335"/>
            <a:ext cx="4992254" cy="923330"/>
          </a:xfrm>
          <a:prstGeom prst="rect">
            <a:avLst/>
          </a:prstGeom>
          <a:noFill/>
        </p:spPr>
        <p:txBody>
          <a:bodyPr wrap="square" rtlCol="0">
            <a:spAutoFit/>
          </a:bodyPr>
          <a:lstStyle/>
          <a:p>
            <a:r>
              <a:rPr lang="en-IN" sz="5400" dirty="0">
                <a:solidFill>
                  <a:schemeClr val="bg1"/>
                </a:solidFill>
              </a:rPr>
              <a:t>Further Analysis</a:t>
            </a:r>
          </a:p>
        </p:txBody>
      </p:sp>
    </p:spTree>
    <p:extLst>
      <p:ext uri="{BB962C8B-B14F-4D97-AF65-F5344CB8AC3E}">
        <p14:creationId xmlns:p14="http://schemas.microsoft.com/office/powerpoint/2010/main" val="416070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E2DD8FD-DA07-F6EB-C976-91EF3C5DE4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9D99EEE-C589-D320-DE3A-26C29E051897}"/>
              </a:ext>
            </a:extLst>
          </p:cNvPr>
          <p:cNvSpPr txBox="1"/>
          <p:nvPr/>
        </p:nvSpPr>
        <p:spPr>
          <a:xfrm>
            <a:off x="424873" y="508000"/>
            <a:ext cx="10363200" cy="1200329"/>
          </a:xfrm>
          <a:prstGeom prst="rect">
            <a:avLst/>
          </a:prstGeom>
          <a:noFill/>
        </p:spPr>
        <p:txBody>
          <a:bodyPr wrap="square" rtlCol="0">
            <a:spAutoFit/>
          </a:bodyPr>
          <a:lstStyle/>
          <a:p>
            <a:r>
              <a:rPr lang="en-US" dirty="0">
                <a:solidFill>
                  <a:schemeClr val="bg1"/>
                </a:solidFill>
              </a:rPr>
              <a:t>1. Factors Influencing Repeat Passenger Rates </a:t>
            </a:r>
          </a:p>
          <a:p>
            <a:r>
              <a:rPr lang="en-US" dirty="0">
                <a:solidFill>
                  <a:schemeClr val="bg1"/>
                </a:solidFill>
              </a:rPr>
              <a:t>What factors (such as quality of service, competitive pricing, or city demographics) might contribute to higher or lower repeat passenger rates in different cities? Are there correlations with socioeconomic or lifestyle patterns in these cities?</a:t>
            </a:r>
            <a:endParaRPr lang="en-IN" dirty="0">
              <a:solidFill>
                <a:schemeClr val="bg1"/>
              </a:solidFill>
            </a:endParaRPr>
          </a:p>
        </p:txBody>
      </p:sp>
      <p:sp>
        <p:nvSpPr>
          <p:cNvPr id="4" name="TextBox 3">
            <a:extLst>
              <a:ext uri="{FF2B5EF4-FFF2-40B4-BE49-F238E27FC236}">
                <a16:creationId xmlns:a16="http://schemas.microsoft.com/office/drawing/2014/main" id="{4AE0F985-505B-BBE7-BBAE-23CD6DC3D56D}"/>
              </a:ext>
            </a:extLst>
          </p:cNvPr>
          <p:cNvSpPr txBox="1"/>
          <p:nvPr/>
        </p:nvSpPr>
        <p:spPr>
          <a:xfrm>
            <a:off x="290146" y="1872020"/>
            <a:ext cx="2523393" cy="4985980"/>
          </a:xfrm>
          <a:prstGeom prst="rect">
            <a:avLst/>
          </a:prstGeom>
          <a:noFill/>
          <a:ln>
            <a:noFill/>
          </a:ln>
        </p:spPr>
        <p:txBody>
          <a:bodyPr wrap="square" rtlCol="0">
            <a:spAutoFit/>
          </a:bodyPr>
          <a:lstStyle/>
          <a:p>
            <a:pPr algn="ctr"/>
            <a:r>
              <a:rPr lang="en-IN" b="1" dirty="0">
                <a:solidFill>
                  <a:schemeClr val="bg1"/>
                </a:solidFill>
              </a:rPr>
              <a:t>Quality of service</a:t>
            </a:r>
          </a:p>
          <a:p>
            <a:r>
              <a:rPr lang="en-IN" sz="1600" dirty="0">
                <a:solidFill>
                  <a:schemeClr val="bg1"/>
                </a:solidFill>
              </a:rPr>
              <a:t>Reliability and consistency</a:t>
            </a:r>
          </a:p>
          <a:p>
            <a:pPr marL="285750" indent="-285750">
              <a:buFont typeface="Arial" panose="020B0604020202020204" pitchFamily="34" charset="0"/>
              <a:buChar char="•"/>
            </a:pPr>
            <a:r>
              <a:rPr lang="en-IN" sz="1400" dirty="0">
                <a:solidFill>
                  <a:schemeClr val="bg1"/>
                </a:solidFill>
              </a:rPr>
              <a:t>Passengers are more likely to return if the services are punctual, efficient</a:t>
            </a:r>
          </a:p>
          <a:p>
            <a:pPr marL="285750" indent="-285750">
              <a:buFont typeface="Arial" panose="020B0604020202020204" pitchFamily="34" charset="0"/>
              <a:buChar char="•"/>
            </a:pPr>
            <a:r>
              <a:rPr lang="en-IN" sz="1400" dirty="0">
                <a:solidFill>
                  <a:schemeClr val="bg1"/>
                </a:solidFill>
              </a:rPr>
              <a:t>Poor services like frequent delays and repeat cancellations can deter repeat passenger rate</a:t>
            </a:r>
          </a:p>
          <a:p>
            <a:r>
              <a:rPr lang="en-IN" sz="1600" dirty="0">
                <a:solidFill>
                  <a:schemeClr val="bg1"/>
                </a:solidFill>
              </a:rPr>
              <a:t>Customer Experience</a:t>
            </a:r>
          </a:p>
          <a:p>
            <a:pPr marL="285750" indent="-285750">
              <a:buFont typeface="Arial" panose="020B0604020202020204" pitchFamily="34" charset="0"/>
              <a:buChar char="•"/>
            </a:pPr>
            <a:r>
              <a:rPr lang="en-IN" sz="1400" dirty="0">
                <a:solidFill>
                  <a:schemeClr val="bg1"/>
                </a:solidFill>
              </a:rPr>
              <a:t>Friendliness, cleanliness, comfort significantly enhance loyalty </a:t>
            </a:r>
          </a:p>
          <a:p>
            <a:pPr marL="285750" indent="-285750">
              <a:buFont typeface="Arial" panose="020B0604020202020204" pitchFamily="34" charset="0"/>
              <a:buChar char="•"/>
            </a:pPr>
            <a:r>
              <a:rPr lang="en-IN" sz="1400" dirty="0">
                <a:solidFill>
                  <a:schemeClr val="bg1"/>
                </a:solidFill>
              </a:rPr>
              <a:t>High customer interactions create positive associations increase repeat passengers</a:t>
            </a:r>
          </a:p>
          <a:p>
            <a:r>
              <a:rPr lang="en-IN" sz="1600" dirty="0">
                <a:solidFill>
                  <a:schemeClr val="bg1"/>
                </a:solidFill>
              </a:rPr>
              <a:t>Safety and security</a:t>
            </a:r>
          </a:p>
          <a:p>
            <a:pPr marL="285750" indent="-285750">
              <a:buFont typeface="Arial" panose="020B0604020202020204" pitchFamily="34" charset="0"/>
              <a:buChar char="•"/>
            </a:pPr>
            <a:r>
              <a:rPr lang="en-IN" sz="1400" dirty="0">
                <a:solidFill>
                  <a:schemeClr val="bg1"/>
                </a:solidFill>
              </a:rPr>
              <a:t>Passengers prioritize safety especially in public transport or ride sharing services</a:t>
            </a:r>
          </a:p>
          <a:p>
            <a:endParaRPr lang="en-IN" sz="1400" dirty="0"/>
          </a:p>
        </p:txBody>
      </p:sp>
      <p:sp>
        <p:nvSpPr>
          <p:cNvPr id="5" name="TextBox 4">
            <a:extLst>
              <a:ext uri="{FF2B5EF4-FFF2-40B4-BE49-F238E27FC236}">
                <a16:creationId xmlns:a16="http://schemas.microsoft.com/office/drawing/2014/main" id="{ECC07484-13C6-5A9B-8B47-6A9ABE7BBA2F}"/>
              </a:ext>
            </a:extLst>
          </p:cNvPr>
          <p:cNvSpPr txBox="1"/>
          <p:nvPr/>
        </p:nvSpPr>
        <p:spPr>
          <a:xfrm>
            <a:off x="3012033" y="1872021"/>
            <a:ext cx="2359358" cy="3200876"/>
          </a:xfrm>
          <a:prstGeom prst="rect">
            <a:avLst/>
          </a:prstGeom>
          <a:noFill/>
          <a:ln>
            <a:noFill/>
          </a:ln>
        </p:spPr>
        <p:txBody>
          <a:bodyPr wrap="square" rtlCol="0">
            <a:spAutoFit/>
          </a:bodyPr>
          <a:lstStyle/>
          <a:p>
            <a:pPr algn="ctr"/>
            <a:r>
              <a:rPr lang="en-IN" b="1" dirty="0">
                <a:solidFill>
                  <a:schemeClr val="bg1"/>
                </a:solidFill>
              </a:rPr>
              <a:t>Competitive Pricing</a:t>
            </a:r>
          </a:p>
          <a:p>
            <a:r>
              <a:rPr lang="en-IN" sz="1600" dirty="0">
                <a:solidFill>
                  <a:schemeClr val="bg1"/>
                </a:solidFill>
              </a:rPr>
              <a:t>Affordability</a:t>
            </a:r>
          </a:p>
          <a:p>
            <a:pPr marL="285750" indent="-285750">
              <a:buFont typeface="Arial" panose="020B0604020202020204" pitchFamily="34" charset="0"/>
              <a:buChar char="•"/>
            </a:pPr>
            <a:r>
              <a:rPr lang="en-IN" sz="1400" dirty="0">
                <a:solidFill>
                  <a:schemeClr val="bg1"/>
                </a:solidFill>
              </a:rPr>
              <a:t>Competitive and transparent prices models attract conscious passengers, especially in cities with lower average income</a:t>
            </a:r>
          </a:p>
          <a:p>
            <a:pPr marL="285750" indent="-285750">
              <a:buFont typeface="Arial" panose="020B0604020202020204" pitchFamily="34" charset="0"/>
              <a:buChar char="•"/>
            </a:pPr>
            <a:r>
              <a:rPr lang="en-IN" sz="1400" dirty="0">
                <a:solidFill>
                  <a:schemeClr val="bg1"/>
                </a:solidFill>
              </a:rPr>
              <a:t>Discounts and loyalty programs offering like discounts for frequent users, cashback or point based rewards can encourage repeat usage </a:t>
            </a:r>
          </a:p>
        </p:txBody>
      </p:sp>
      <p:sp>
        <p:nvSpPr>
          <p:cNvPr id="7" name="TextBox 6">
            <a:extLst>
              <a:ext uri="{FF2B5EF4-FFF2-40B4-BE49-F238E27FC236}">
                <a16:creationId xmlns:a16="http://schemas.microsoft.com/office/drawing/2014/main" id="{BA009F1C-01DB-9891-0C7A-7E41B96E1865}"/>
              </a:ext>
            </a:extLst>
          </p:cNvPr>
          <p:cNvSpPr txBox="1"/>
          <p:nvPr/>
        </p:nvSpPr>
        <p:spPr>
          <a:xfrm>
            <a:off x="5569885" y="1872497"/>
            <a:ext cx="2359357" cy="3200400"/>
          </a:xfrm>
          <a:prstGeom prst="rect">
            <a:avLst/>
          </a:prstGeom>
          <a:noFill/>
          <a:ln>
            <a:noFill/>
          </a:ln>
        </p:spPr>
        <p:txBody>
          <a:bodyPr wrap="square" rtlCol="0">
            <a:spAutoFit/>
          </a:bodyPr>
          <a:lstStyle/>
          <a:p>
            <a:pPr algn="ctr"/>
            <a:r>
              <a:rPr lang="en-IN" b="1" dirty="0">
                <a:solidFill>
                  <a:schemeClr val="bg1"/>
                </a:solidFill>
              </a:rPr>
              <a:t>City Demographics</a:t>
            </a:r>
          </a:p>
          <a:p>
            <a:r>
              <a:rPr lang="en-IN" sz="1600" dirty="0">
                <a:solidFill>
                  <a:schemeClr val="bg1"/>
                </a:solidFill>
              </a:rPr>
              <a:t>Population Density</a:t>
            </a:r>
          </a:p>
          <a:p>
            <a:pPr marL="285750" indent="-285750">
              <a:buFont typeface="Arial" panose="020B0604020202020204" pitchFamily="34" charset="0"/>
              <a:buChar char="•"/>
            </a:pPr>
            <a:r>
              <a:rPr lang="en-IN" sz="1400" dirty="0">
                <a:solidFill>
                  <a:schemeClr val="bg1"/>
                </a:solidFill>
              </a:rPr>
              <a:t>People rely more on public transport due to traffic congestion or limited parking</a:t>
            </a:r>
          </a:p>
          <a:p>
            <a:r>
              <a:rPr lang="en-IN" sz="1600" dirty="0">
                <a:solidFill>
                  <a:schemeClr val="bg1"/>
                </a:solidFill>
              </a:rPr>
              <a:t>Income levels</a:t>
            </a:r>
          </a:p>
          <a:p>
            <a:pPr marL="285750" indent="-285750">
              <a:buFont typeface="Arial" panose="020B0604020202020204" pitchFamily="34" charset="0"/>
              <a:buChar char="•"/>
            </a:pPr>
            <a:r>
              <a:rPr lang="en-IN" sz="1400" dirty="0">
                <a:solidFill>
                  <a:schemeClr val="bg1"/>
                </a:solidFill>
              </a:rPr>
              <a:t>Cities with higher income passengers may opt premium services while lower income populations may prefer affordable transportation options	</a:t>
            </a:r>
          </a:p>
        </p:txBody>
      </p:sp>
      <p:sp>
        <p:nvSpPr>
          <p:cNvPr id="8" name="TextBox 7">
            <a:extLst>
              <a:ext uri="{FF2B5EF4-FFF2-40B4-BE49-F238E27FC236}">
                <a16:creationId xmlns:a16="http://schemas.microsoft.com/office/drawing/2014/main" id="{573D14A3-F2E9-1A80-44F1-B87526B5DF14}"/>
              </a:ext>
            </a:extLst>
          </p:cNvPr>
          <p:cNvSpPr txBox="1"/>
          <p:nvPr/>
        </p:nvSpPr>
        <p:spPr>
          <a:xfrm>
            <a:off x="8127736" y="1872021"/>
            <a:ext cx="3774117" cy="2800767"/>
          </a:xfrm>
          <a:prstGeom prst="rect">
            <a:avLst/>
          </a:prstGeom>
          <a:noFill/>
          <a:ln>
            <a:noFill/>
          </a:ln>
        </p:spPr>
        <p:txBody>
          <a:bodyPr wrap="square" rtlCol="0">
            <a:spAutoFit/>
          </a:bodyPr>
          <a:lstStyle/>
          <a:p>
            <a:pPr algn="ctr"/>
            <a:r>
              <a:rPr lang="en-IN" b="1" dirty="0">
                <a:solidFill>
                  <a:schemeClr val="bg1"/>
                </a:solidFill>
              </a:rPr>
              <a:t>Correlation with Socioeconomic and lifestyle patterns</a:t>
            </a:r>
          </a:p>
          <a:p>
            <a:pPr marL="285750" indent="-285750">
              <a:buFont typeface="Arial" panose="020B0604020202020204" pitchFamily="34" charset="0"/>
              <a:buChar char="•"/>
            </a:pPr>
            <a:r>
              <a:rPr lang="en-IN" sz="1400" dirty="0">
                <a:solidFill>
                  <a:schemeClr val="bg1"/>
                </a:solidFill>
              </a:rPr>
              <a:t>Wealthier cities or areas might see higher adoption rates of premium services or subscription based services </a:t>
            </a:r>
          </a:p>
          <a:p>
            <a:pPr marL="285750" indent="-285750">
              <a:buFont typeface="Arial" panose="020B0604020202020204" pitchFamily="34" charset="0"/>
              <a:buChar char="•"/>
            </a:pPr>
            <a:r>
              <a:rPr lang="en-IN" sz="1400" dirty="0">
                <a:solidFill>
                  <a:schemeClr val="bg1"/>
                </a:solidFill>
              </a:rPr>
              <a:t>Cities with strong public transport infrastructure often show a strong correlation between affordability convenience and higher repeat passenger rates</a:t>
            </a:r>
          </a:p>
          <a:p>
            <a:pPr marL="285750" indent="-285750">
              <a:buFont typeface="Arial" panose="020B0604020202020204" pitchFamily="34" charset="0"/>
              <a:buChar char="•"/>
            </a:pPr>
            <a:r>
              <a:rPr lang="en-IN" sz="1400" dirty="0">
                <a:solidFill>
                  <a:schemeClr val="bg1"/>
                </a:solidFill>
              </a:rPr>
              <a:t>Areas with younger tech savvy guys  tend to Favor ride-sharing or app-based mobility patterns increasing their repeat usage</a:t>
            </a:r>
          </a:p>
        </p:txBody>
      </p:sp>
    </p:spTree>
    <p:extLst>
      <p:ext uri="{BB962C8B-B14F-4D97-AF65-F5344CB8AC3E}">
        <p14:creationId xmlns:p14="http://schemas.microsoft.com/office/powerpoint/2010/main" val="544072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9D13E4E-B9B2-5B0D-1369-47FDA02DD5F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6347C6-EC68-84AD-42CB-4DDD79009EC5}"/>
              </a:ext>
            </a:extLst>
          </p:cNvPr>
          <p:cNvSpPr txBox="1"/>
          <p:nvPr/>
        </p:nvSpPr>
        <p:spPr>
          <a:xfrm>
            <a:off x="314036" y="452582"/>
            <a:ext cx="10860987" cy="923330"/>
          </a:xfrm>
          <a:prstGeom prst="rect">
            <a:avLst/>
          </a:prstGeom>
          <a:noFill/>
        </p:spPr>
        <p:txBody>
          <a:bodyPr wrap="square" rtlCol="0">
            <a:spAutoFit/>
          </a:bodyPr>
          <a:lstStyle/>
          <a:p>
            <a:r>
              <a:rPr lang="en-US" dirty="0">
                <a:solidFill>
                  <a:schemeClr val="bg1"/>
                </a:solidFill>
              </a:rPr>
              <a:t>2. Tourism vs. Business Demand Impact </a:t>
            </a:r>
          </a:p>
          <a:p>
            <a:r>
              <a:rPr lang="en-US" dirty="0">
                <a:solidFill>
                  <a:schemeClr val="bg1"/>
                </a:solidFill>
              </a:rPr>
              <a:t>How do tourism seasons or local events (festivals, conferences) impact Goodcabs' demand patterns? Would tailoring marketing efforts to these events increase trip volume in tourism-oriented cities?</a:t>
            </a:r>
            <a:endParaRPr lang="en-IN" dirty="0">
              <a:solidFill>
                <a:schemeClr val="bg1"/>
              </a:solidFill>
            </a:endParaRPr>
          </a:p>
        </p:txBody>
      </p:sp>
      <p:sp>
        <p:nvSpPr>
          <p:cNvPr id="5" name="TextBox 4">
            <a:extLst>
              <a:ext uri="{FF2B5EF4-FFF2-40B4-BE49-F238E27FC236}">
                <a16:creationId xmlns:a16="http://schemas.microsoft.com/office/drawing/2014/main" id="{15F16604-D16A-B594-46A2-54E8BA5720B7}"/>
              </a:ext>
            </a:extLst>
          </p:cNvPr>
          <p:cNvSpPr txBox="1"/>
          <p:nvPr/>
        </p:nvSpPr>
        <p:spPr>
          <a:xfrm>
            <a:off x="314036" y="1595021"/>
            <a:ext cx="2523393" cy="3077766"/>
          </a:xfrm>
          <a:prstGeom prst="rect">
            <a:avLst/>
          </a:prstGeom>
          <a:noFill/>
          <a:ln>
            <a:noFill/>
          </a:ln>
        </p:spPr>
        <p:txBody>
          <a:bodyPr wrap="square" rtlCol="0">
            <a:spAutoFit/>
          </a:bodyPr>
          <a:lstStyle/>
          <a:p>
            <a:pPr algn="ctr"/>
            <a:r>
              <a:rPr lang="en-IN" b="1" dirty="0">
                <a:solidFill>
                  <a:schemeClr val="bg1"/>
                </a:solidFill>
              </a:rPr>
              <a:t>Peak Tourism Seasons</a:t>
            </a:r>
          </a:p>
          <a:p>
            <a:pPr marL="285750" indent="-285750">
              <a:buFont typeface="Arial" panose="020B0604020202020204" pitchFamily="34" charset="0"/>
              <a:buChar char="•"/>
            </a:pPr>
            <a:r>
              <a:rPr lang="en-IN" sz="1600" dirty="0">
                <a:solidFill>
                  <a:schemeClr val="bg1"/>
                </a:solidFill>
              </a:rPr>
              <a:t>Tourism oriented cities experience rise in demand during holidays summer vacations and major festivals. It rises the demand for transportation from airports, railways stations and moving to hotels and tourist attractions</a:t>
            </a:r>
          </a:p>
        </p:txBody>
      </p:sp>
      <p:sp>
        <p:nvSpPr>
          <p:cNvPr id="6" name="TextBox 5">
            <a:extLst>
              <a:ext uri="{FF2B5EF4-FFF2-40B4-BE49-F238E27FC236}">
                <a16:creationId xmlns:a16="http://schemas.microsoft.com/office/drawing/2014/main" id="{E43A01BB-2F09-7E3C-DDF1-0E4C492ECE90}"/>
              </a:ext>
            </a:extLst>
          </p:cNvPr>
          <p:cNvSpPr txBox="1"/>
          <p:nvPr/>
        </p:nvSpPr>
        <p:spPr>
          <a:xfrm>
            <a:off x="3035923" y="1595022"/>
            <a:ext cx="2359358" cy="2831544"/>
          </a:xfrm>
          <a:prstGeom prst="rect">
            <a:avLst/>
          </a:prstGeom>
          <a:noFill/>
          <a:ln>
            <a:noFill/>
          </a:ln>
        </p:spPr>
        <p:txBody>
          <a:bodyPr wrap="square" rtlCol="0">
            <a:spAutoFit/>
          </a:bodyPr>
          <a:lstStyle/>
          <a:p>
            <a:pPr algn="ctr"/>
            <a:r>
              <a:rPr lang="en-IN" b="1" dirty="0">
                <a:solidFill>
                  <a:schemeClr val="bg1"/>
                </a:solidFill>
              </a:rPr>
              <a:t>Local Events</a:t>
            </a:r>
          </a:p>
          <a:p>
            <a:pPr marL="285750" indent="-285750">
              <a:buFont typeface="Arial" panose="020B0604020202020204" pitchFamily="34" charset="0"/>
              <a:buChar char="•"/>
            </a:pPr>
            <a:r>
              <a:rPr lang="en-IN" sz="1600" dirty="0">
                <a:solidFill>
                  <a:schemeClr val="bg1"/>
                </a:solidFill>
              </a:rPr>
              <a:t>Conferences, cultural festivals attract large crowds these events increase short term demand for cabs particularly around venues, hotels and airports and railways stations and bus stands</a:t>
            </a:r>
          </a:p>
        </p:txBody>
      </p:sp>
      <p:sp>
        <p:nvSpPr>
          <p:cNvPr id="7" name="TextBox 6">
            <a:extLst>
              <a:ext uri="{FF2B5EF4-FFF2-40B4-BE49-F238E27FC236}">
                <a16:creationId xmlns:a16="http://schemas.microsoft.com/office/drawing/2014/main" id="{EC2EAEB5-C2C5-A58C-1B8E-125E314B4C83}"/>
              </a:ext>
            </a:extLst>
          </p:cNvPr>
          <p:cNvSpPr txBox="1"/>
          <p:nvPr/>
        </p:nvSpPr>
        <p:spPr>
          <a:xfrm>
            <a:off x="5593775" y="1595498"/>
            <a:ext cx="6284189" cy="3293209"/>
          </a:xfrm>
          <a:prstGeom prst="rect">
            <a:avLst/>
          </a:prstGeom>
          <a:noFill/>
          <a:ln>
            <a:noFill/>
          </a:ln>
        </p:spPr>
        <p:txBody>
          <a:bodyPr wrap="square" rtlCol="0">
            <a:spAutoFit/>
          </a:bodyPr>
          <a:lstStyle/>
          <a:p>
            <a:pPr algn="ctr"/>
            <a:r>
              <a:rPr lang="en-IN" b="1" dirty="0">
                <a:solidFill>
                  <a:schemeClr val="bg1"/>
                </a:solidFill>
              </a:rPr>
              <a:t>Benefits of tailoring market Efforts</a:t>
            </a:r>
          </a:p>
          <a:p>
            <a:pPr marL="285750" indent="-285750">
              <a:buFont typeface="Arial" panose="020B0604020202020204" pitchFamily="34" charset="0"/>
              <a:buChar char="•"/>
            </a:pPr>
            <a:r>
              <a:rPr lang="en-IN" sz="1600" dirty="0">
                <a:solidFill>
                  <a:schemeClr val="bg1"/>
                </a:solidFill>
              </a:rPr>
              <a:t>Promoting </a:t>
            </a:r>
            <a:r>
              <a:rPr lang="en-IN" sz="1600" dirty="0">
                <a:solidFill>
                  <a:srgbClr val="1FC998"/>
                </a:solidFill>
              </a:rPr>
              <a:t>Goodcabs</a:t>
            </a:r>
            <a:r>
              <a:rPr lang="en-IN" sz="1600" dirty="0">
                <a:solidFill>
                  <a:schemeClr val="bg1"/>
                </a:solidFill>
              </a:rPr>
              <a:t> as go to transportation during these events can enhance brand visibility. Partnering with event organizers or hotels can increase credibility and reach</a:t>
            </a:r>
          </a:p>
          <a:p>
            <a:pPr marL="285750" indent="-285750">
              <a:buFont typeface="Arial" panose="020B0604020202020204" pitchFamily="34" charset="0"/>
              <a:buChar char="•"/>
            </a:pPr>
            <a:r>
              <a:rPr lang="en-IN" sz="1600" dirty="0">
                <a:solidFill>
                  <a:schemeClr val="bg1"/>
                </a:solidFill>
              </a:rPr>
              <a:t>Offering discounts , event specific packages for event attendees can encourage higher usage</a:t>
            </a:r>
          </a:p>
          <a:p>
            <a:pPr marL="285750" indent="-285750">
              <a:buFont typeface="Arial" panose="020B0604020202020204" pitchFamily="34" charset="0"/>
              <a:buChar char="•"/>
            </a:pPr>
            <a:r>
              <a:rPr lang="en-IN" sz="1600" dirty="0">
                <a:solidFill>
                  <a:schemeClr val="bg1"/>
                </a:solidFill>
              </a:rPr>
              <a:t>Adjusting Pricing and running localized ads during high demand periods ensures maximum revenue </a:t>
            </a:r>
          </a:p>
          <a:p>
            <a:pPr marL="285750" indent="-285750">
              <a:buFont typeface="Arial" panose="020B0604020202020204" pitchFamily="34" charset="0"/>
              <a:buChar char="•"/>
            </a:pPr>
            <a:r>
              <a:rPr lang="en-IN" sz="1600" dirty="0">
                <a:solidFill>
                  <a:schemeClr val="bg1"/>
                </a:solidFill>
              </a:rPr>
              <a:t>Collaborating with event organizers , tourism boards allow goodcabs to provide transportation services gaining revenue and customers trust</a:t>
            </a:r>
          </a:p>
          <a:p>
            <a:pPr marL="285750" indent="-285750">
              <a:buFont typeface="Arial" panose="020B0604020202020204" pitchFamily="34" charset="0"/>
              <a:buChar char="•"/>
            </a:pPr>
            <a:r>
              <a:rPr lang="en-IN" sz="1600" dirty="0">
                <a:solidFill>
                  <a:schemeClr val="bg1"/>
                </a:solidFill>
              </a:rPr>
              <a:t>Offering incentives for future rides can convert event based users to repeat customers </a:t>
            </a:r>
            <a:r>
              <a:rPr lang="en-IN" sz="1400" dirty="0">
                <a:solidFill>
                  <a:schemeClr val="bg1"/>
                </a:solidFill>
              </a:rPr>
              <a:t>	</a:t>
            </a:r>
          </a:p>
        </p:txBody>
      </p:sp>
    </p:spTree>
    <p:extLst>
      <p:ext uri="{BB962C8B-B14F-4D97-AF65-F5344CB8AC3E}">
        <p14:creationId xmlns:p14="http://schemas.microsoft.com/office/powerpoint/2010/main" val="398009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DA38DAF-29EA-8141-4005-9031AF3201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9F49EE-37E1-2529-1D9C-04D6BABCF024}"/>
              </a:ext>
            </a:extLst>
          </p:cNvPr>
          <p:cNvSpPr txBox="1"/>
          <p:nvPr/>
        </p:nvSpPr>
        <p:spPr>
          <a:xfrm>
            <a:off x="387927" y="443345"/>
            <a:ext cx="10215418" cy="1200329"/>
          </a:xfrm>
          <a:prstGeom prst="rect">
            <a:avLst/>
          </a:prstGeom>
          <a:noFill/>
        </p:spPr>
        <p:txBody>
          <a:bodyPr wrap="square" rtlCol="0">
            <a:spAutoFit/>
          </a:bodyPr>
          <a:lstStyle/>
          <a:p>
            <a:r>
              <a:rPr lang="en-US" dirty="0">
                <a:solidFill>
                  <a:schemeClr val="bg1"/>
                </a:solidFill>
              </a:rPr>
              <a:t>3. Emerging Mobility Trends and Goodcabs Adaptation </a:t>
            </a:r>
          </a:p>
          <a:p>
            <a:r>
              <a:rPr lang="en-US" dirty="0">
                <a:solidFill>
                  <a:schemeClr val="bg1"/>
                </a:solidFill>
              </a:rPr>
              <a:t>What emerging mobility trends (such as electric vehicle adoption, green energy use) are impacting the cab service market in tier-2 cities? Should Goodcabs consider integrating electric vehicles or eco-friendly initiatives to stay competitive?</a:t>
            </a:r>
            <a:endParaRPr lang="en-IN" dirty="0">
              <a:solidFill>
                <a:schemeClr val="bg1"/>
              </a:solidFill>
            </a:endParaRPr>
          </a:p>
        </p:txBody>
      </p:sp>
      <p:sp>
        <p:nvSpPr>
          <p:cNvPr id="3" name="TextBox 2">
            <a:extLst>
              <a:ext uri="{FF2B5EF4-FFF2-40B4-BE49-F238E27FC236}">
                <a16:creationId xmlns:a16="http://schemas.microsoft.com/office/drawing/2014/main" id="{395878ED-FBC4-8A25-E1DF-F128374F5B44}"/>
              </a:ext>
            </a:extLst>
          </p:cNvPr>
          <p:cNvSpPr txBox="1"/>
          <p:nvPr/>
        </p:nvSpPr>
        <p:spPr>
          <a:xfrm>
            <a:off x="290146" y="1872020"/>
            <a:ext cx="2523393" cy="2585323"/>
          </a:xfrm>
          <a:prstGeom prst="rect">
            <a:avLst/>
          </a:prstGeom>
          <a:noFill/>
          <a:ln>
            <a:noFill/>
          </a:ln>
        </p:spPr>
        <p:txBody>
          <a:bodyPr wrap="square" rtlCol="0">
            <a:spAutoFit/>
          </a:bodyPr>
          <a:lstStyle/>
          <a:p>
            <a:pPr algn="ctr"/>
            <a:r>
              <a:rPr lang="en-IN" b="1" dirty="0">
                <a:solidFill>
                  <a:schemeClr val="bg1"/>
                </a:solidFill>
              </a:rPr>
              <a:t>EV - Adaption</a:t>
            </a:r>
          </a:p>
          <a:p>
            <a:pPr marL="285750" indent="-285750">
              <a:buFont typeface="Arial" panose="020B0604020202020204" pitchFamily="34" charset="0"/>
              <a:buChar char="•"/>
            </a:pPr>
            <a:r>
              <a:rPr lang="en-IN" sz="1600" dirty="0">
                <a:solidFill>
                  <a:schemeClr val="bg1"/>
                </a:solidFill>
              </a:rPr>
              <a:t>Increase availability of affordable EV vehicles with government subsidies and incentives for EV purchase</a:t>
            </a:r>
          </a:p>
          <a:p>
            <a:pPr marL="285750" indent="-285750">
              <a:buFont typeface="Arial" panose="020B0604020202020204" pitchFamily="34" charset="0"/>
              <a:buChar char="•"/>
            </a:pPr>
            <a:r>
              <a:rPr lang="en-IN" sz="1600" dirty="0">
                <a:solidFill>
                  <a:schemeClr val="bg1"/>
                </a:solidFill>
              </a:rPr>
              <a:t>Cost effectiveness of EV in terms of fuel savings and lower maintenance costs </a:t>
            </a:r>
          </a:p>
        </p:txBody>
      </p:sp>
      <p:sp>
        <p:nvSpPr>
          <p:cNvPr id="4" name="TextBox 3">
            <a:extLst>
              <a:ext uri="{FF2B5EF4-FFF2-40B4-BE49-F238E27FC236}">
                <a16:creationId xmlns:a16="http://schemas.microsoft.com/office/drawing/2014/main" id="{F227C99F-0395-CF6A-1CE5-13057A51990F}"/>
              </a:ext>
            </a:extLst>
          </p:cNvPr>
          <p:cNvSpPr txBox="1"/>
          <p:nvPr/>
        </p:nvSpPr>
        <p:spPr>
          <a:xfrm>
            <a:off x="3012033" y="1872021"/>
            <a:ext cx="2359358" cy="3077766"/>
          </a:xfrm>
          <a:prstGeom prst="rect">
            <a:avLst/>
          </a:prstGeom>
          <a:noFill/>
          <a:ln>
            <a:noFill/>
          </a:ln>
        </p:spPr>
        <p:txBody>
          <a:bodyPr wrap="square" rtlCol="0">
            <a:spAutoFit/>
          </a:bodyPr>
          <a:lstStyle/>
          <a:p>
            <a:pPr algn="ctr"/>
            <a:r>
              <a:rPr lang="en-IN" b="1" dirty="0">
                <a:solidFill>
                  <a:schemeClr val="bg1"/>
                </a:solidFill>
              </a:rPr>
              <a:t>Green Energy Use</a:t>
            </a:r>
          </a:p>
          <a:p>
            <a:pPr marL="285750" indent="-285750">
              <a:buFont typeface="Arial" panose="020B0604020202020204" pitchFamily="34" charset="0"/>
              <a:buChar char="•"/>
            </a:pPr>
            <a:r>
              <a:rPr lang="en-IN" sz="1600" dirty="0">
                <a:solidFill>
                  <a:schemeClr val="bg1"/>
                </a:solidFill>
              </a:rPr>
              <a:t>Consumers are becoming more environmental conscious and prefer services with low carbon print</a:t>
            </a:r>
          </a:p>
          <a:p>
            <a:pPr marL="285750" indent="-285750">
              <a:buFont typeface="Arial" panose="020B0604020202020204" pitchFamily="34" charset="0"/>
              <a:buChar char="•"/>
            </a:pPr>
            <a:r>
              <a:rPr lang="en-IN" sz="1600" dirty="0">
                <a:solidFill>
                  <a:schemeClr val="bg1"/>
                </a:solidFill>
              </a:rPr>
              <a:t>Companies with eco-friendly initiatives enjoy good enhanced brand loyalty and goodwill</a:t>
            </a:r>
          </a:p>
        </p:txBody>
      </p:sp>
      <p:sp>
        <p:nvSpPr>
          <p:cNvPr id="5" name="TextBox 4">
            <a:extLst>
              <a:ext uri="{FF2B5EF4-FFF2-40B4-BE49-F238E27FC236}">
                <a16:creationId xmlns:a16="http://schemas.microsoft.com/office/drawing/2014/main" id="{480D430C-70C0-B5D0-E452-9112A264F541}"/>
              </a:ext>
            </a:extLst>
          </p:cNvPr>
          <p:cNvSpPr txBox="1"/>
          <p:nvPr/>
        </p:nvSpPr>
        <p:spPr>
          <a:xfrm>
            <a:off x="5569885" y="1872497"/>
            <a:ext cx="2431115" cy="3293209"/>
          </a:xfrm>
          <a:prstGeom prst="rect">
            <a:avLst/>
          </a:prstGeom>
          <a:noFill/>
          <a:ln>
            <a:noFill/>
          </a:ln>
        </p:spPr>
        <p:txBody>
          <a:bodyPr wrap="square" rtlCol="0">
            <a:spAutoFit/>
          </a:bodyPr>
          <a:lstStyle/>
          <a:p>
            <a:r>
              <a:rPr lang="en-IN" b="1" dirty="0">
                <a:solidFill>
                  <a:schemeClr val="bg1"/>
                </a:solidFill>
              </a:rPr>
              <a:t>Digital Transformation</a:t>
            </a:r>
          </a:p>
          <a:p>
            <a:pPr marL="285750" indent="-285750">
              <a:buFont typeface="Arial" panose="020B0604020202020204" pitchFamily="34" charset="0"/>
              <a:buChar char="•"/>
            </a:pPr>
            <a:r>
              <a:rPr lang="en-IN" sz="1600" dirty="0">
                <a:solidFill>
                  <a:schemeClr val="bg1"/>
                </a:solidFill>
              </a:rPr>
              <a:t>Rapid adoption of ride hailing apps with features like real time tracking and contactless payments and ease of booking cabs</a:t>
            </a:r>
          </a:p>
          <a:p>
            <a:pPr marL="285750" indent="-285750">
              <a:buFont typeface="Arial" panose="020B0604020202020204" pitchFamily="34" charset="0"/>
              <a:buChar char="•"/>
            </a:pPr>
            <a:r>
              <a:rPr lang="en-IN" sz="1600" dirty="0">
                <a:solidFill>
                  <a:schemeClr val="bg1"/>
                </a:solidFill>
              </a:rPr>
              <a:t>Integration of Ai and machine learning for route optimization to reduce emissions and travel time</a:t>
            </a:r>
            <a:r>
              <a:rPr lang="en-IN" sz="1400" dirty="0">
                <a:solidFill>
                  <a:schemeClr val="bg1"/>
                </a:solidFill>
              </a:rPr>
              <a:t>	</a:t>
            </a:r>
          </a:p>
        </p:txBody>
      </p:sp>
      <p:sp>
        <p:nvSpPr>
          <p:cNvPr id="6" name="TextBox 5">
            <a:extLst>
              <a:ext uri="{FF2B5EF4-FFF2-40B4-BE49-F238E27FC236}">
                <a16:creationId xmlns:a16="http://schemas.microsoft.com/office/drawing/2014/main" id="{02E674E2-D804-116F-C37E-861A78F3D65B}"/>
              </a:ext>
            </a:extLst>
          </p:cNvPr>
          <p:cNvSpPr txBox="1"/>
          <p:nvPr/>
        </p:nvSpPr>
        <p:spPr>
          <a:xfrm>
            <a:off x="8127736" y="1872021"/>
            <a:ext cx="3774117" cy="3323987"/>
          </a:xfrm>
          <a:prstGeom prst="rect">
            <a:avLst/>
          </a:prstGeom>
          <a:noFill/>
          <a:ln>
            <a:noFill/>
          </a:ln>
        </p:spPr>
        <p:txBody>
          <a:bodyPr wrap="square" rtlCol="0">
            <a:spAutoFit/>
          </a:bodyPr>
          <a:lstStyle/>
          <a:p>
            <a:pPr algn="ctr"/>
            <a:r>
              <a:rPr lang="en-IN" b="1" dirty="0">
                <a:solidFill>
                  <a:schemeClr val="bg1"/>
                </a:solidFill>
              </a:rPr>
              <a:t>Integrating EV initiatives</a:t>
            </a:r>
          </a:p>
          <a:p>
            <a:pPr marL="285750" indent="-285750">
              <a:buFont typeface="Arial" panose="020B0604020202020204" pitchFamily="34" charset="0"/>
              <a:buChar char="•"/>
            </a:pPr>
            <a:r>
              <a:rPr lang="en-IN" sz="1600" dirty="0">
                <a:solidFill>
                  <a:schemeClr val="bg1"/>
                </a:solidFill>
              </a:rPr>
              <a:t>Integrating to EV gives advantages like Low operational costs and improved brand images but its challenging because initial investments are so high</a:t>
            </a:r>
          </a:p>
          <a:p>
            <a:pPr marL="285750" indent="-285750">
              <a:buFont typeface="Arial" panose="020B0604020202020204" pitchFamily="34" charset="0"/>
              <a:buChar char="•"/>
            </a:pPr>
            <a:r>
              <a:rPr lang="en-IN" sz="1600" dirty="0">
                <a:solidFill>
                  <a:schemeClr val="bg1"/>
                </a:solidFill>
              </a:rPr>
              <a:t>Offering incentives for users choosing shared rides like discounts on pooled trips</a:t>
            </a:r>
          </a:p>
          <a:p>
            <a:pPr marL="285750" indent="-285750">
              <a:buFont typeface="Arial" panose="020B0604020202020204" pitchFamily="34" charset="0"/>
              <a:buChar char="•"/>
            </a:pPr>
            <a:r>
              <a:rPr lang="en-IN" sz="1600" dirty="0">
                <a:solidFill>
                  <a:schemeClr val="bg1"/>
                </a:solidFill>
              </a:rPr>
              <a:t>Develop some programmes to inform customers about their carbon footprints and savings from eco friendly rides</a:t>
            </a:r>
          </a:p>
          <a:p>
            <a:pPr marL="285750" indent="-285750">
              <a:buFont typeface="Arial" panose="020B0604020202020204" pitchFamily="34" charset="0"/>
              <a:buChar char="•"/>
            </a:pPr>
            <a:endParaRPr lang="en-IN" sz="1600" dirty="0">
              <a:solidFill>
                <a:schemeClr val="bg1"/>
              </a:solidFill>
            </a:endParaRPr>
          </a:p>
        </p:txBody>
      </p:sp>
    </p:spTree>
    <p:extLst>
      <p:ext uri="{BB962C8B-B14F-4D97-AF65-F5344CB8AC3E}">
        <p14:creationId xmlns:p14="http://schemas.microsoft.com/office/powerpoint/2010/main" val="186938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BCC20BE-55D6-B401-87B2-398E2640A4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6CC31E-B104-A9A7-B254-36DAD90A3BC9}"/>
              </a:ext>
            </a:extLst>
          </p:cNvPr>
          <p:cNvSpPr txBox="1"/>
          <p:nvPr/>
        </p:nvSpPr>
        <p:spPr>
          <a:xfrm>
            <a:off x="471054" y="397164"/>
            <a:ext cx="10353963" cy="1200329"/>
          </a:xfrm>
          <a:prstGeom prst="rect">
            <a:avLst/>
          </a:prstGeom>
          <a:noFill/>
        </p:spPr>
        <p:txBody>
          <a:bodyPr wrap="square" rtlCol="0">
            <a:spAutoFit/>
          </a:bodyPr>
          <a:lstStyle/>
          <a:p>
            <a:r>
              <a:rPr lang="en-US" dirty="0">
                <a:solidFill>
                  <a:schemeClr val="bg1"/>
                </a:solidFill>
              </a:rPr>
              <a:t>4. Partnership Opportunities with Local Businesses </a:t>
            </a:r>
          </a:p>
          <a:p>
            <a:r>
              <a:rPr lang="en-US" dirty="0">
                <a:solidFill>
                  <a:schemeClr val="bg1"/>
                </a:solidFill>
              </a:rPr>
              <a:t>Are there opportunities for Goodcabs to partner with local businesses (such as hotels, malls, or event venues) to boost demand and improve customer loyalty? Could these partnerships drive more traffic, especially in tourism-heavy or high-footfall areas?</a:t>
            </a:r>
            <a:endParaRPr lang="en-IN" dirty="0">
              <a:solidFill>
                <a:schemeClr val="bg1"/>
              </a:solidFill>
            </a:endParaRPr>
          </a:p>
        </p:txBody>
      </p:sp>
      <p:sp>
        <p:nvSpPr>
          <p:cNvPr id="3" name="TextBox 2">
            <a:extLst>
              <a:ext uri="{FF2B5EF4-FFF2-40B4-BE49-F238E27FC236}">
                <a16:creationId xmlns:a16="http://schemas.microsoft.com/office/drawing/2014/main" id="{7D79418D-86CE-4312-C5F6-C0C428372802}"/>
              </a:ext>
            </a:extLst>
          </p:cNvPr>
          <p:cNvSpPr txBox="1"/>
          <p:nvPr/>
        </p:nvSpPr>
        <p:spPr>
          <a:xfrm>
            <a:off x="290146" y="1872020"/>
            <a:ext cx="2523393" cy="4585871"/>
          </a:xfrm>
          <a:prstGeom prst="rect">
            <a:avLst/>
          </a:prstGeom>
          <a:noFill/>
          <a:ln>
            <a:noFill/>
          </a:ln>
        </p:spPr>
        <p:txBody>
          <a:bodyPr wrap="square" rtlCol="0">
            <a:spAutoFit/>
          </a:bodyPr>
          <a:lstStyle/>
          <a:p>
            <a:pPr algn="ctr"/>
            <a:r>
              <a:rPr lang="en-IN" b="1" dirty="0">
                <a:solidFill>
                  <a:schemeClr val="bg1"/>
                </a:solidFill>
              </a:rPr>
              <a:t>Partnering with Hotels Resorts Events and conferences</a:t>
            </a:r>
          </a:p>
          <a:p>
            <a:pPr marL="285750" indent="-285750">
              <a:buFont typeface="Arial" panose="020B0604020202020204" pitchFamily="34" charset="0"/>
              <a:buChar char="•"/>
            </a:pPr>
            <a:r>
              <a:rPr lang="en-IN" sz="1600" dirty="0">
                <a:solidFill>
                  <a:schemeClr val="bg1"/>
                </a:solidFill>
              </a:rPr>
              <a:t>Hotels and resorts events and conferences can offer </a:t>
            </a:r>
            <a:r>
              <a:rPr lang="en-IN" sz="1600" dirty="0">
                <a:solidFill>
                  <a:srgbClr val="1FC998"/>
                </a:solidFill>
              </a:rPr>
              <a:t>Goodcabs</a:t>
            </a:r>
            <a:r>
              <a:rPr lang="en-IN" sz="1600" dirty="0">
                <a:solidFill>
                  <a:schemeClr val="bg1"/>
                </a:solidFill>
              </a:rPr>
              <a:t> as their transportation partner for guests, Tourists, Foreign delegates and local travel</a:t>
            </a:r>
          </a:p>
          <a:p>
            <a:pPr marL="285750" indent="-285750">
              <a:buFont typeface="Arial" panose="020B0604020202020204" pitchFamily="34" charset="0"/>
              <a:buChar char="•"/>
            </a:pPr>
            <a:r>
              <a:rPr lang="en-IN" sz="1600" dirty="0">
                <a:solidFill>
                  <a:schemeClr val="bg1"/>
                </a:solidFill>
              </a:rPr>
              <a:t>Provide hotels resorts with exclusive packages and discounted rates for guests and implement digital bookings at hotel lobbies</a:t>
            </a:r>
          </a:p>
          <a:p>
            <a:endParaRPr lang="en-IN" sz="1400" dirty="0"/>
          </a:p>
        </p:txBody>
      </p:sp>
      <p:sp>
        <p:nvSpPr>
          <p:cNvPr id="4" name="TextBox 3">
            <a:extLst>
              <a:ext uri="{FF2B5EF4-FFF2-40B4-BE49-F238E27FC236}">
                <a16:creationId xmlns:a16="http://schemas.microsoft.com/office/drawing/2014/main" id="{685CB762-51AA-9B06-C7D8-C96E3E50B513}"/>
              </a:ext>
            </a:extLst>
          </p:cNvPr>
          <p:cNvSpPr txBox="1"/>
          <p:nvPr/>
        </p:nvSpPr>
        <p:spPr>
          <a:xfrm>
            <a:off x="3012033" y="1872021"/>
            <a:ext cx="2359358" cy="4616648"/>
          </a:xfrm>
          <a:prstGeom prst="rect">
            <a:avLst/>
          </a:prstGeom>
          <a:noFill/>
          <a:ln>
            <a:noFill/>
          </a:ln>
        </p:spPr>
        <p:txBody>
          <a:bodyPr wrap="square" rtlCol="0">
            <a:spAutoFit/>
          </a:bodyPr>
          <a:lstStyle/>
          <a:p>
            <a:pPr algn="ctr"/>
            <a:r>
              <a:rPr lang="en-IN" b="1" dirty="0">
                <a:solidFill>
                  <a:schemeClr val="bg1"/>
                </a:solidFill>
              </a:rPr>
              <a:t>Collaboration with malls and shopping centres</a:t>
            </a:r>
          </a:p>
          <a:p>
            <a:pPr marL="285750" indent="-285750">
              <a:buFont typeface="Arial" panose="020B0604020202020204" pitchFamily="34" charset="0"/>
              <a:buChar char="•"/>
            </a:pPr>
            <a:r>
              <a:rPr lang="en-IN" sz="1600" dirty="0">
                <a:solidFill>
                  <a:schemeClr val="bg1"/>
                </a:solidFill>
              </a:rPr>
              <a:t>High footfall areas like malls often need reliable transportation options especially during peak hours, sales events or holidays</a:t>
            </a:r>
          </a:p>
          <a:p>
            <a:pPr marL="285750" indent="-285750">
              <a:buFont typeface="Arial" panose="020B0604020202020204" pitchFamily="34" charset="0"/>
              <a:buChar char="•"/>
            </a:pPr>
            <a:r>
              <a:rPr lang="en-IN" sz="1600" dirty="0">
                <a:solidFill>
                  <a:schemeClr val="bg1"/>
                </a:solidFill>
              </a:rPr>
              <a:t>Set up </a:t>
            </a:r>
            <a:r>
              <a:rPr lang="en-IN" sz="1600" dirty="0">
                <a:solidFill>
                  <a:srgbClr val="1FC998"/>
                </a:solidFill>
              </a:rPr>
              <a:t>Goodcabs</a:t>
            </a:r>
            <a:r>
              <a:rPr lang="en-IN" sz="1600" dirty="0">
                <a:solidFill>
                  <a:schemeClr val="bg1"/>
                </a:solidFill>
              </a:rPr>
              <a:t> pickup and drop locations and partner with mall management to provide discounts for rides to and from the mall </a:t>
            </a:r>
          </a:p>
        </p:txBody>
      </p:sp>
      <p:sp>
        <p:nvSpPr>
          <p:cNvPr id="5" name="TextBox 4">
            <a:extLst>
              <a:ext uri="{FF2B5EF4-FFF2-40B4-BE49-F238E27FC236}">
                <a16:creationId xmlns:a16="http://schemas.microsoft.com/office/drawing/2014/main" id="{B794D148-B201-6437-07C0-4CACF1F977FE}"/>
              </a:ext>
            </a:extLst>
          </p:cNvPr>
          <p:cNvSpPr txBox="1"/>
          <p:nvPr/>
        </p:nvSpPr>
        <p:spPr>
          <a:xfrm>
            <a:off x="5569885" y="1872497"/>
            <a:ext cx="2359357" cy="3570208"/>
          </a:xfrm>
          <a:prstGeom prst="rect">
            <a:avLst/>
          </a:prstGeom>
          <a:noFill/>
          <a:ln>
            <a:noFill/>
          </a:ln>
        </p:spPr>
        <p:txBody>
          <a:bodyPr wrap="square" rtlCol="0">
            <a:spAutoFit/>
          </a:bodyPr>
          <a:lstStyle/>
          <a:p>
            <a:pPr algn="ctr"/>
            <a:r>
              <a:rPr lang="en-IN" b="1" dirty="0">
                <a:solidFill>
                  <a:schemeClr val="bg1"/>
                </a:solidFill>
              </a:rPr>
              <a:t>Tourism &amp; Local Attractions</a:t>
            </a:r>
          </a:p>
          <a:p>
            <a:pPr marL="285750" indent="-285750">
              <a:buFont typeface="Arial" panose="020B0604020202020204" pitchFamily="34" charset="0"/>
              <a:buChar char="•"/>
            </a:pPr>
            <a:r>
              <a:rPr lang="en-IN" sz="1600" dirty="0">
                <a:solidFill>
                  <a:schemeClr val="bg1"/>
                </a:solidFill>
              </a:rPr>
              <a:t>Tourists often need transportations for guided tours, sightseeing and local attractions</a:t>
            </a:r>
          </a:p>
          <a:p>
            <a:pPr marL="285750" indent="-285750">
              <a:buFont typeface="Arial" panose="020B0604020202020204" pitchFamily="34" charset="0"/>
              <a:buChar char="•"/>
            </a:pPr>
            <a:r>
              <a:rPr lang="en-IN" sz="1600" dirty="0">
                <a:solidFill>
                  <a:schemeClr val="bg1"/>
                </a:solidFill>
              </a:rPr>
              <a:t>Collaborate with tourist agencies to create bundled tourism packages that include rides with </a:t>
            </a:r>
            <a:r>
              <a:rPr lang="en-IN" sz="1600" dirty="0">
                <a:solidFill>
                  <a:srgbClr val="1FC998"/>
                </a:solidFill>
              </a:rPr>
              <a:t>Goodcabs</a:t>
            </a:r>
            <a:r>
              <a:rPr lang="en-IN" sz="1600" dirty="0">
                <a:solidFill>
                  <a:schemeClr val="bg1"/>
                </a:solidFill>
              </a:rPr>
              <a:t> and popular tourist routes</a:t>
            </a:r>
            <a:r>
              <a:rPr lang="en-IN" sz="1400" dirty="0">
                <a:solidFill>
                  <a:schemeClr val="bg1"/>
                </a:solidFill>
              </a:rPr>
              <a:t>	</a:t>
            </a:r>
          </a:p>
        </p:txBody>
      </p:sp>
      <p:sp>
        <p:nvSpPr>
          <p:cNvPr id="6" name="TextBox 5">
            <a:extLst>
              <a:ext uri="{FF2B5EF4-FFF2-40B4-BE49-F238E27FC236}">
                <a16:creationId xmlns:a16="http://schemas.microsoft.com/office/drawing/2014/main" id="{89CCA68C-FD77-B884-4B1F-02FF4F82F049}"/>
              </a:ext>
            </a:extLst>
          </p:cNvPr>
          <p:cNvSpPr txBox="1"/>
          <p:nvPr/>
        </p:nvSpPr>
        <p:spPr>
          <a:xfrm>
            <a:off x="8127736" y="1872021"/>
            <a:ext cx="3774117" cy="1846659"/>
          </a:xfrm>
          <a:prstGeom prst="rect">
            <a:avLst/>
          </a:prstGeom>
          <a:noFill/>
          <a:ln>
            <a:noFill/>
          </a:ln>
        </p:spPr>
        <p:txBody>
          <a:bodyPr wrap="square" rtlCol="0">
            <a:spAutoFit/>
          </a:bodyPr>
          <a:lstStyle/>
          <a:p>
            <a:pPr algn="ctr"/>
            <a:r>
              <a:rPr lang="en-IN" b="1" dirty="0">
                <a:solidFill>
                  <a:schemeClr val="bg1"/>
                </a:solidFill>
              </a:rPr>
              <a:t>Business &amp; Corporate Tie-ups</a:t>
            </a:r>
          </a:p>
          <a:p>
            <a:pPr marL="285750" indent="-285750">
              <a:buFont typeface="Arial" panose="020B0604020202020204" pitchFamily="34" charset="0"/>
              <a:buChar char="•"/>
            </a:pPr>
            <a:r>
              <a:rPr lang="en-IN" sz="1600" dirty="0">
                <a:solidFill>
                  <a:schemeClr val="bg1"/>
                </a:solidFill>
              </a:rPr>
              <a:t>Business offices often require transportation services for employees and visiting clients</a:t>
            </a:r>
          </a:p>
          <a:p>
            <a:pPr marL="285750" indent="-285750">
              <a:buFont typeface="Arial" panose="020B0604020202020204" pitchFamily="34" charset="0"/>
              <a:buChar char="•"/>
            </a:pPr>
            <a:r>
              <a:rPr lang="en-IN" sz="1600" dirty="0">
                <a:solidFill>
                  <a:schemeClr val="bg1"/>
                </a:solidFill>
              </a:rPr>
              <a:t>Offer tailored packages for corporate offices including employee commutes client transfers and team outings </a:t>
            </a:r>
          </a:p>
        </p:txBody>
      </p:sp>
    </p:spTree>
    <p:extLst>
      <p:ext uri="{BB962C8B-B14F-4D97-AF65-F5344CB8AC3E}">
        <p14:creationId xmlns:p14="http://schemas.microsoft.com/office/powerpoint/2010/main" val="356250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B10FEEC-C4F4-97B9-C515-99340C51B4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9D4F8A-0292-9B24-9F03-17557B43D9E0}"/>
              </a:ext>
            </a:extLst>
          </p:cNvPr>
          <p:cNvSpPr txBox="1"/>
          <p:nvPr/>
        </p:nvSpPr>
        <p:spPr>
          <a:xfrm>
            <a:off x="249382" y="387927"/>
            <a:ext cx="10566400" cy="1477328"/>
          </a:xfrm>
          <a:prstGeom prst="rect">
            <a:avLst/>
          </a:prstGeom>
          <a:noFill/>
        </p:spPr>
        <p:txBody>
          <a:bodyPr wrap="square" rtlCol="0">
            <a:spAutoFit/>
          </a:bodyPr>
          <a:lstStyle/>
          <a:p>
            <a:r>
              <a:rPr lang="en-US" dirty="0">
                <a:solidFill>
                  <a:schemeClr val="bg1"/>
                </a:solidFill>
              </a:rPr>
              <a:t>5. Data Collection for Enhanced Data-Driven Decisions </a:t>
            </a:r>
          </a:p>
          <a:p>
            <a:r>
              <a:rPr lang="en-US" dirty="0">
                <a:solidFill>
                  <a:schemeClr val="bg1"/>
                </a:solidFill>
              </a:rPr>
              <a:t>To make Goodcabs more data-driven and improve its performance across key metrics (such as repeat passenger rate, customer satisfaction, new passengers and trip volume), what additional data should Goodcabs collect? Consider data that could provide deeper insights into customer behaviour,operational efficiency, and market trends.</a:t>
            </a:r>
            <a:endParaRPr lang="en-IN" dirty="0">
              <a:solidFill>
                <a:schemeClr val="bg1"/>
              </a:solidFill>
            </a:endParaRPr>
          </a:p>
        </p:txBody>
      </p:sp>
      <p:sp>
        <p:nvSpPr>
          <p:cNvPr id="3" name="TextBox 2">
            <a:extLst>
              <a:ext uri="{FF2B5EF4-FFF2-40B4-BE49-F238E27FC236}">
                <a16:creationId xmlns:a16="http://schemas.microsoft.com/office/drawing/2014/main" id="{F01EFAD3-AD9A-3DAD-8E83-9EFEA911A176}"/>
              </a:ext>
            </a:extLst>
          </p:cNvPr>
          <p:cNvSpPr txBox="1"/>
          <p:nvPr/>
        </p:nvSpPr>
        <p:spPr>
          <a:xfrm>
            <a:off x="290146" y="1872021"/>
            <a:ext cx="2523393" cy="3323987"/>
          </a:xfrm>
          <a:prstGeom prst="rect">
            <a:avLst/>
          </a:prstGeom>
          <a:noFill/>
          <a:ln>
            <a:noFill/>
          </a:ln>
        </p:spPr>
        <p:txBody>
          <a:bodyPr wrap="square" rtlCol="0">
            <a:spAutoFit/>
          </a:bodyPr>
          <a:lstStyle/>
          <a:p>
            <a:pPr algn="ctr"/>
            <a:r>
              <a:rPr lang="en-IN" b="1" dirty="0">
                <a:solidFill>
                  <a:schemeClr val="bg1"/>
                </a:solidFill>
              </a:rPr>
              <a:t>Customer Feedback</a:t>
            </a:r>
          </a:p>
          <a:p>
            <a:pPr marL="285750" indent="-285750">
              <a:buFont typeface="Arial" panose="020B0604020202020204" pitchFamily="34" charset="0"/>
              <a:buChar char="•"/>
            </a:pPr>
            <a:r>
              <a:rPr lang="en-IN" sz="1600" dirty="0">
                <a:solidFill>
                  <a:schemeClr val="bg1"/>
                </a:solidFill>
              </a:rPr>
              <a:t>Rating and reviews for drivers, vehicles and service operational feedback</a:t>
            </a:r>
          </a:p>
          <a:p>
            <a:pPr marL="285750" indent="-285750">
              <a:buFont typeface="Arial" panose="020B0604020202020204" pitchFamily="34" charset="0"/>
              <a:buChar char="•"/>
            </a:pPr>
            <a:r>
              <a:rPr lang="en-IN" sz="1600" dirty="0">
                <a:solidFill>
                  <a:schemeClr val="bg1"/>
                </a:solidFill>
              </a:rPr>
              <a:t>Trip frequency, preferred pickup and drop locations, payment methods</a:t>
            </a:r>
          </a:p>
          <a:p>
            <a:pPr marL="285750" indent="-285750">
              <a:buFont typeface="Arial" panose="020B0604020202020204" pitchFamily="34" charset="0"/>
              <a:buChar char="•"/>
            </a:pPr>
            <a:r>
              <a:rPr lang="en-IN" sz="1600" dirty="0">
                <a:solidFill>
                  <a:schemeClr val="bg1"/>
                </a:solidFill>
              </a:rPr>
              <a:t>Interactions with app and response to promotions, discounts and loyalty programs</a:t>
            </a:r>
          </a:p>
        </p:txBody>
      </p:sp>
      <p:sp>
        <p:nvSpPr>
          <p:cNvPr id="4" name="TextBox 3">
            <a:extLst>
              <a:ext uri="{FF2B5EF4-FFF2-40B4-BE49-F238E27FC236}">
                <a16:creationId xmlns:a16="http://schemas.microsoft.com/office/drawing/2014/main" id="{C812011C-82ED-845B-CD6B-D217D05FCE40}"/>
              </a:ext>
            </a:extLst>
          </p:cNvPr>
          <p:cNvSpPr txBox="1"/>
          <p:nvPr/>
        </p:nvSpPr>
        <p:spPr>
          <a:xfrm>
            <a:off x="3012033" y="1872021"/>
            <a:ext cx="2359358" cy="3785652"/>
          </a:xfrm>
          <a:prstGeom prst="rect">
            <a:avLst/>
          </a:prstGeom>
          <a:noFill/>
          <a:ln>
            <a:noFill/>
          </a:ln>
        </p:spPr>
        <p:txBody>
          <a:bodyPr wrap="square" rtlCol="0">
            <a:spAutoFit/>
          </a:bodyPr>
          <a:lstStyle/>
          <a:p>
            <a:pPr algn="ctr"/>
            <a:r>
              <a:rPr lang="en-IN" b="1" dirty="0">
                <a:solidFill>
                  <a:schemeClr val="bg1"/>
                </a:solidFill>
              </a:rPr>
              <a:t>Operational Efficiency</a:t>
            </a:r>
          </a:p>
          <a:p>
            <a:pPr marL="285750" indent="-285750">
              <a:buFont typeface="Arial" panose="020B0604020202020204" pitchFamily="34" charset="0"/>
              <a:buChar char="•"/>
            </a:pPr>
            <a:r>
              <a:rPr lang="en-IN" sz="1600" dirty="0">
                <a:solidFill>
                  <a:schemeClr val="bg1"/>
                </a:solidFill>
              </a:rPr>
              <a:t>Drivers performance, ratings and pick up time, trip acceptance rate and cancellations </a:t>
            </a:r>
          </a:p>
          <a:p>
            <a:pPr marL="285750" indent="-285750">
              <a:buFont typeface="Arial" panose="020B0604020202020204" pitchFamily="34" charset="0"/>
              <a:buChar char="•"/>
            </a:pPr>
            <a:r>
              <a:rPr lang="en-IN" sz="1600" dirty="0">
                <a:solidFill>
                  <a:schemeClr val="bg1"/>
                </a:solidFill>
              </a:rPr>
              <a:t>Vehicle conditions, cleanliness reports and fuel efficiency</a:t>
            </a:r>
          </a:p>
          <a:p>
            <a:pPr marL="285750" indent="-285750">
              <a:buFont typeface="Arial" panose="020B0604020202020204" pitchFamily="34" charset="0"/>
              <a:buChar char="•"/>
            </a:pPr>
            <a:r>
              <a:rPr lang="en-IN" sz="1600" dirty="0">
                <a:solidFill>
                  <a:schemeClr val="bg1"/>
                </a:solidFill>
              </a:rPr>
              <a:t>Actual vs estimated travel time, waiting times and delays</a:t>
            </a:r>
          </a:p>
          <a:p>
            <a:pPr marL="285750" indent="-285750">
              <a:buFont typeface="Arial" panose="020B0604020202020204" pitchFamily="34" charset="0"/>
              <a:buChar char="•"/>
            </a:pPr>
            <a:r>
              <a:rPr lang="en-IN" sz="1600" dirty="0">
                <a:solidFill>
                  <a:schemeClr val="bg1"/>
                </a:solidFill>
              </a:rPr>
              <a:t>Complaints related to safety, driver conduct and service quality</a:t>
            </a:r>
          </a:p>
          <a:p>
            <a:pPr marL="285750" indent="-285750">
              <a:buFont typeface="Arial" panose="020B0604020202020204" pitchFamily="34" charset="0"/>
              <a:buChar char="•"/>
            </a:pPr>
            <a:endParaRPr lang="en-IN" sz="1400" dirty="0">
              <a:solidFill>
                <a:schemeClr val="bg1"/>
              </a:solidFill>
            </a:endParaRPr>
          </a:p>
        </p:txBody>
      </p:sp>
      <p:sp>
        <p:nvSpPr>
          <p:cNvPr id="5" name="TextBox 4">
            <a:extLst>
              <a:ext uri="{FF2B5EF4-FFF2-40B4-BE49-F238E27FC236}">
                <a16:creationId xmlns:a16="http://schemas.microsoft.com/office/drawing/2014/main" id="{422F2133-8534-3E6D-5872-1B861C98AFE0}"/>
              </a:ext>
            </a:extLst>
          </p:cNvPr>
          <p:cNvSpPr txBox="1"/>
          <p:nvPr/>
        </p:nvSpPr>
        <p:spPr>
          <a:xfrm>
            <a:off x="5569885" y="1872497"/>
            <a:ext cx="2359357" cy="3046988"/>
          </a:xfrm>
          <a:prstGeom prst="rect">
            <a:avLst/>
          </a:prstGeom>
          <a:noFill/>
          <a:ln>
            <a:noFill/>
          </a:ln>
        </p:spPr>
        <p:txBody>
          <a:bodyPr wrap="square" rtlCol="0">
            <a:spAutoFit/>
          </a:bodyPr>
          <a:lstStyle/>
          <a:p>
            <a:pPr algn="ctr"/>
            <a:r>
              <a:rPr lang="en-IN" b="1" dirty="0">
                <a:solidFill>
                  <a:schemeClr val="bg1"/>
                </a:solidFill>
              </a:rPr>
              <a:t>Market trends</a:t>
            </a:r>
          </a:p>
          <a:p>
            <a:pPr marL="285750" indent="-285750">
              <a:buFont typeface="Arial" panose="020B0604020202020204" pitchFamily="34" charset="0"/>
              <a:buChar char="•"/>
            </a:pPr>
            <a:r>
              <a:rPr lang="en-IN" sz="1600" dirty="0">
                <a:solidFill>
                  <a:schemeClr val="bg1"/>
                </a:solidFill>
              </a:rPr>
              <a:t>Upcoming events impacting traffic and demand</a:t>
            </a:r>
          </a:p>
          <a:p>
            <a:pPr marL="285750" indent="-285750">
              <a:buFont typeface="Arial" panose="020B0604020202020204" pitchFamily="34" charset="0"/>
              <a:buChar char="•"/>
            </a:pPr>
            <a:r>
              <a:rPr lang="en-IN" sz="1600" dirty="0">
                <a:solidFill>
                  <a:schemeClr val="bg1"/>
                </a:solidFill>
              </a:rPr>
              <a:t>Identifying loyal customers and their behaviour and analysing churn rate</a:t>
            </a:r>
          </a:p>
          <a:p>
            <a:pPr marL="285750" indent="-285750">
              <a:buFont typeface="Arial" panose="020B0604020202020204" pitchFamily="34" charset="0"/>
              <a:buChar char="•"/>
            </a:pPr>
            <a:r>
              <a:rPr lang="en-IN" sz="1600" dirty="0">
                <a:solidFill>
                  <a:schemeClr val="bg1"/>
                </a:solidFill>
              </a:rPr>
              <a:t>Ease of onboarding and common barriers faced by new users</a:t>
            </a:r>
            <a:r>
              <a:rPr lang="en-IN" sz="1400" dirty="0">
                <a:solidFill>
                  <a:schemeClr val="bg1"/>
                </a:solidFill>
              </a:rPr>
              <a:t>	</a:t>
            </a:r>
          </a:p>
        </p:txBody>
      </p:sp>
      <p:sp>
        <p:nvSpPr>
          <p:cNvPr id="6" name="TextBox 5">
            <a:extLst>
              <a:ext uri="{FF2B5EF4-FFF2-40B4-BE49-F238E27FC236}">
                <a16:creationId xmlns:a16="http://schemas.microsoft.com/office/drawing/2014/main" id="{4610458A-0E1C-7D6E-2076-14C43444762D}"/>
              </a:ext>
            </a:extLst>
          </p:cNvPr>
          <p:cNvSpPr txBox="1"/>
          <p:nvPr/>
        </p:nvSpPr>
        <p:spPr>
          <a:xfrm>
            <a:off x="8127736" y="1872021"/>
            <a:ext cx="3774117" cy="1846659"/>
          </a:xfrm>
          <a:prstGeom prst="rect">
            <a:avLst/>
          </a:prstGeom>
          <a:noFill/>
          <a:ln>
            <a:noFill/>
          </a:ln>
        </p:spPr>
        <p:txBody>
          <a:bodyPr wrap="square" rtlCol="0">
            <a:spAutoFit/>
          </a:bodyPr>
          <a:lstStyle/>
          <a:p>
            <a:pPr algn="ctr"/>
            <a:r>
              <a:rPr lang="en-IN" b="1" dirty="0">
                <a:solidFill>
                  <a:schemeClr val="bg1"/>
                </a:solidFill>
              </a:rPr>
              <a:t>Technology and App Interactions</a:t>
            </a:r>
          </a:p>
          <a:p>
            <a:pPr marL="285750" indent="-285750">
              <a:buFont typeface="Arial" panose="020B0604020202020204" pitchFamily="34" charset="0"/>
              <a:buChar char="•"/>
            </a:pPr>
            <a:r>
              <a:rPr lang="en-IN" sz="1600" dirty="0">
                <a:solidFill>
                  <a:schemeClr val="bg1"/>
                </a:solidFill>
              </a:rPr>
              <a:t>Drop-off points in the customer journey</a:t>
            </a:r>
          </a:p>
          <a:p>
            <a:pPr marL="285750" indent="-285750">
              <a:buFont typeface="Arial" panose="020B0604020202020204" pitchFamily="34" charset="0"/>
              <a:buChar char="•"/>
            </a:pPr>
            <a:r>
              <a:rPr lang="en-IN" sz="1600" dirty="0">
                <a:solidFill>
                  <a:schemeClr val="bg1"/>
                </a:solidFill>
              </a:rPr>
              <a:t>App crashes and loading time and technical complaints</a:t>
            </a:r>
          </a:p>
          <a:p>
            <a:pPr marL="285750" indent="-285750">
              <a:buFont typeface="Arial" panose="020B0604020202020204" pitchFamily="34" charset="0"/>
              <a:buChar char="•"/>
            </a:pPr>
            <a:r>
              <a:rPr lang="en-IN" sz="1600" dirty="0">
                <a:solidFill>
                  <a:schemeClr val="bg1"/>
                </a:solidFill>
              </a:rPr>
              <a:t>Engagement with SMS and notifications about new discounts and offers and tourism packages</a:t>
            </a:r>
          </a:p>
        </p:txBody>
      </p:sp>
    </p:spTree>
    <p:extLst>
      <p:ext uri="{BB962C8B-B14F-4D97-AF65-F5344CB8AC3E}">
        <p14:creationId xmlns:p14="http://schemas.microsoft.com/office/powerpoint/2010/main" val="558510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BB4231A-EB3F-5FB6-0E0B-94AB06BFE6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CE88DB-996E-9F42-7F3A-F5E452A39940}"/>
              </a:ext>
            </a:extLst>
          </p:cNvPr>
          <p:cNvSpPr txBox="1"/>
          <p:nvPr/>
        </p:nvSpPr>
        <p:spPr>
          <a:xfrm>
            <a:off x="4895272" y="3115117"/>
            <a:ext cx="2586181" cy="923330"/>
          </a:xfrm>
          <a:prstGeom prst="rect">
            <a:avLst/>
          </a:prstGeom>
          <a:noFill/>
        </p:spPr>
        <p:txBody>
          <a:bodyPr wrap="square" rtlCol="0">
            <a:spAutoFit/>
          </a:bodyPr>
          <a:lstStyle/>
          <a:p>
            <a:r>
              <a:rPr lang="en-IN" sz="5400" dirty="0">
                <a:solidFill>
                  <a:schemeClr val="bg1"/>
                </a:solidFill>
              </a:rPr>
              <a:t>Insights</a:t>
            </a:r>
          </a:p>
        </p:txBody>
      </p:sp>
    </p:spTree>
    <p:extLst>
      <p:ext uri="{BB962C8B-B14F-4D97-AF65-F5344CB8AC3E}">
        <p14:creationId xmlns:p14="http://schemas.microsoft.com/office/powerpoint/2010/main" val="3193097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9FFCDEF-F69F-39B7-BEE4-068F475DCB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469964-BB94-FCC2-AB3E-46A8502C7884}"/>
              </a:ext>
            </a:extLst>
          </p:cNvPr>
          <p:cNvSpPr txBox="1"/>
          <p:nvPr/>
        </p:nvSpPr>
        <p:spPr>
          <a:xfrm>
            <a:off x="395652" y="1239715"/>
            <a:ext cx="11007971" cy="480131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Jaipur has the highest trips of 72K and Mysore has the lowest trips of 16K. Indore, Chandigarh , Vadodara have the medium with 42K,38K,32K trips.</a:t>
            </a:r>
          </a:p>
          <a:p>
            <a:pPr marL="285750" indent="-285750">
              <a:buFont typeface="Arial" panose="020B0604020202020204" pitchFamily="34" charset="0"/>
              <a:buChar char="•"/>
            </a:pPr>
            <a:r>
              <a:rPr lang="en-IN" dirty="0">
                <a:solidFill>
                  <a:schemeClr val="bg1"/>
                </a:solidFill>
              </a:rPr>
              <a:t>Passengers are satisfied with the service in the cities like Mysore, Jaipur, Kochi but in cities like Vadodara, Lucknow, Surat passengers are not satisfied with the services has received the low rating compared to other cities</a:t>
            </a:r>
          </a:p>
          <a:p>
            <a:pPr marL="285750" indent="-285750">
              <a:buFont typeface="Arial" panose="020B0604020202020204" pitchFamily="34" charset="0"/>
              <a:buChar char="•"/>
            </a:pPr>
            <a:r>
              <a:rPr lang="en-IN" dirty="0">
                <a:solidFill>
                  <a:schemeClr val="bg1"/>
                </a:solidFill>
              </a:rPr>
              <a:t>For Repeated Passenger Rate(RPR) Surat &amp; Lucknow has the highest RPR and Mysore &amp; Jaipur has the lowest RPR</a:t>
            </a:r>
          </a:p>
          <a:p>
            <a:pPr marL="285750" indent="-285750">
              <a:buFont typeface="Arial" panose="020B0604020202020204" pitchFamily="34" charset="0"/>
              <a:buChar char="•"/>
            </a:pPr>
            <a:r>
              <a:rPr lang="en-IN" dirty="0">
                <a:solidFill>
                  <a:schemeClr val="bg1"/>
                </a:solidFill>
              </a:rPr>
              <a:t>In Surat Jan &amp; Feb has the lowest RPR but from march it got increased</a:t>
            </a:r>
          </a:p>
          <a:p>
            <a:pPr marL="285750" indent="-285750">
              <a:buFont typeface="Arial" panose="020B0604020202020204" pitchFamily="34" charset="0"/>
              <a:buChar char="•"/>
            </a:pPr>
            <a:r>
              <a:rPr lang="en-IN" dirty="0">
                <a:solidFill>
                  <a:schemeClr val="bg1"/>
                </a:solidFill>
              </a:rPr>
              <a:t>In Mysore Feb has the lowest RPR compared to other months but noticed a drop in June</a:t>
            </a:r>
          </a:p>
          <a:p>
            <a:pPr marL="285750" indent="-285750">
              <a:buFont typeface="Arial" panose="020B0604020202020204" pitchFamily="34" charset="0"/>
              <a:buChar char="•"/>
            </a:pPr>
            <a:r>
              <a:rPr lang="en-IN" dirty="0">
                <a:solidFill>
                  <a:schemeClr val="bg1"/>
                </a:solidFill>
              </a:rPr>
              <a:t>In Jaipur June has high drop rate of RPR from 25%-16%</a:t>
            </a:r>
          </a:p>
          <a:p>
            <a:pPr marL="285750" indent="-285750">
              <a:buFont typeface="Arial" panose="020B0604020202020204" pitchFamily="34" charset="0"/>
              <a:buChar char="•"/>
            </a:pPr>
            <a:r>
              <a:rPr lang="en-IN" dirty="0">
                <a:solidFill>
                  <a:schemeClr val="bg1"/>
                </a:solidFill>
              </a:rPr>
              <a:t>Weekend trips RPR is high compared to Weekday trips only Jaipur has the high RPR in weekday trips</a:t>
            </a:r>
          </a:p>
          <a:p>
            <a:pPr marL="285750" indent="-285750">
              <a:buFont typeface="Arial" panose="020B0604020202020204" pitchFamily="34" charset="0"/>
              <a:buChar char="•"/>
            </a:pPr>
            <a:r>
              <a:rPr lang="en-IN" dirty="0">
                <a:solidFill>
                  <a:schemeClr val="bg1"/>
                </a:solidFill>
              </a:rPr>
              <a:t>Visakhapatnam , Jaipur , Mysore , Kochi , Chandigarh cities have highest trip frequency of 2-trips by repeat Passengers</a:t>
            </a:r>
          </a:p>
          <a:p>
            <a:pPr marL="285750" indent="-285750">
              <a:buFont typeface="Arial" panose="020B0604020202020204" pitchFamily="34" charset="0"/>
              <a:buChar char="•"/>
            </a:pPr>
            <a:r>
              <a:rPr lang="en-IN" dirty="0">
                <a:solidFill>
                  <a:schemeClr val="bg1"/>
                </a:solidFill>
              </a:rPr>
              <a:t>Jaipur has the highest new passengers of 46K and Coimbatore has the lowest new passengers of 8K</a:t>
            </a:r>
          </a:p>
          <a:p>
            <a:pPr marL="285750" indent="-285750">
              <a:buFont typeface="Arial" panose="020B0604020202020204" pitchFamily="34" charset="0"/>
              <a:buChar char="•"/>
            </a:pPr>
            <a:r>
              <a:rPr lang="en-IN" dirty="0">
                <a:solidFill>
                  <a:schemeClr val="bg1"/>
                </a:solidFill>
              </a:rPr>
              <a:t>Jaipur and Lucknow has the highest number of repeat passengers of 10K and Mysore has lowest repeat passengers of 1.5K</a:t>
            </a:r>
          </a:p>
          <a:p>
            <a:pPr marL="285750" indent="-285750">
              <a:buFont typeface="Arial" panose="020B0604020202020204" pitchFamily="34" charset="0"/>
              <a:buChar char="•"/>
            </a:pPr>
            <a:r>
              <a:rPr lang="en-IN" dirty="0">
                <a:solidFill>
                  <a:schemeClr val="bg1"/>
                </a:solidFill>
              </a:rPr>
              <a:t>New Passengers have steady numbers in Jan and Feb with 36K but from Mar – Jun the number gone to 23K</a:t>
            </a:r>
          </a:p>
          <a:p>
            <a:pPr marL="285750" indent="-285750">
              <a:buFont typeface="Arial" panose="020B0604020202020204" pitchFamily="34" charset="0"/>
              <a:buChar char="•"/>
            </a:pPr>
            <a:r>
              <a:rPr lang="en-IN" dirty="0">
                <a:solidFill>
                  <a:schemeClr val="bg1"/>
                </a:solidFill>
              </a:rPr>
              <a:t>Repeat Passengers in Jan are 8K and it took good increase to 12K in next 4 months but experienced drop to 10K in Jun</a:t>
            </a:r>
          </a:p>
        </p:txBody>
      </p:sp>
      <p:sp>
        <p:nvSpPr>
          <p:cNvPr id="3" name="TextBox 2">
            <a:extLst>
              <a:ext uri="{FF2B5EF4-FFF2-40B4-BE49-F238E27FC236}">
                <a16:creationId xmlns:a16="http://schemas.microsoft.com/office/drawing/2014/main" id="{45932690-196F-414A-EE5F-8A415FC6097D}"/>
              </a:ext>
            </a:extLst>
          </p:cNvPr>
          <p:cNvSpPr txBox="1"/>
          <p:nvPr/>
        </p:nvSpPr>
        <p:spPr>
          <a:xfrm>
            <a:off x="638640" y="465016"/>
            <a:ext cx="3269673" cy="523220"/>
          </a:xfrm>
          <a:prstGeom prst="rect">
            <a:avLst/>
          </a:prstGeom>
          <a:noFill/>
        </p:spPr>
        <p:txBody>
          <a:bodyPr wrap="square" rtlCol="0">
            <a:spAutoFit/>
          </a:bodyPr>
          <a:lstStyle/>
          <a:p>
            <a:r>
              <a:rPr lang="en-IN" sz="2800" dirty="0">
                <a:solidFill>
                  <a:schemeClr val="bg1"/>
                </a:solidFill>
              </a:rPr>
              <a:t>Insights</a:t>
            </a:r>
          </a:p>
        </p:txBody>
      </p:sp>
    </p:spTree>
    <p:extLst>
      <p:ext uri="{BB962C8B-B14F-4D97-AF65-F5344CB8AC3E}">
        <p14:creationId xmlns:p14="http://schemas.microsoft.com/office/powerpoint/2010/main" val="3240559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22B4E40-08B2-E41B-5436-A9169C97933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9C4199-D180-6039-11C4-5A4616E25848}"/>
              </a:ext>
            </a:extLst>
          </p:cNvPr>
          <p:cNvSpPr txBox="1"/>
          <p:nvPr/>
        </p:nvSpPr>
        <p:spPr>
          <a:xfrm>
            <a:off x="665018" y="711200"/>
            <a:ext cx="3001818" cy="523220"/>
          </a:xfrm>
          <a:prstGeom prst="rect">
            <a:avLst/>
          </a:prstGeom>
          <a:noFill/>
        </p:spPr>
        <p:txBody>
          <a:bodyPr wrap="square" rtlCol="0">
            <a:spAutoFit/>
          </a:bodyPr>
          <a:lstStyle/>
          <a:p>
            <a:r>
              <a:rPr lang="en-IN" sz="2800" dirty="0">
                <a:solidFill>
                  <a:schemeClr val="bg1"/>
                </a:solidFill>
              </a:rPr>
              <a:t>About </a:t>
            </a:r>
            <a:r>
              <a:rPr lang="en-IN" sz="2800" dirty="0">
                <a:solidFill>
                  <a:srgbClr val="1FC998"/>
                </a:solidFill>
              </a:rPr>
              <a:t>Goodcabs</a:t>
            </a:r>
          </a:p>
        </p:txBody>
      </p:sp>
      <p:sp>
        <p:nvSpPr>
          <p:cNvPr id="3" name="TextBox 2">
            <a:extLst>
              <a:ext uri="{FF2B5EF4-FFF2-40B4-BE49-F238E27FC236}">
                <a16:creationId xmlns:a16="http://schemas.microsoft.com/office/drawing/2014/main" id="{0669684F-D558-9EC9-A58E-15481A0232F3}"/>
              </a:ext>
            </a:extLst>
          </p:cNvPr>
          <p:cNvSpPr txBox="1"/>
          <p:nvPr/>
        </p:nvSpPr>
        <p:spPr>
          <a:xfrm>
            <a:off x="554182" y="1810327"/>
            <a:ext cx="5015345"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rgbClr val="1FC998"/>
                </a:solidFill>
              </a:rPr>
              <a:t>GOODCABS</a:t>
            </a:r>
            <a:r>
              <a:rPr lang="en-IN" dirty="0">
                <a:solidFill>
                  <a:schemeClr val="bg1"/>
                </a:solidFill>
              </a:rPr>
              <a:t> is a cab service company established 2 years ago in Indian market in 2-Tier cities</a:t>
            </a:r>
          </a:p>
          <a:p>
            <a:pPr marL="285750" indent="-285750">
              <a:lnSpc>
                <a:spcPct val="150000"/>
              </a:lnSpc>
              <a:buFont typeface="Arial" panose="020B0604020202020204" pitchFamily="34" charset="0"/>
              <a:buChar char="•"/>
            </a:pPr>
            <a:r>
              <a:rPr lang="en-IN" dirty="0">
                <a:solidFill>
                  <a:schemeClr val="bg1"/>
                </a:solidFill>
              </a:rPr>
              <a:t>Unlike other cab companies goodcabs support local drivers helping them to make sustainable living in their hometowns while ensuring excellent service to passengers</a:t>
            </a:r>
          </a:p>
          <a:p>
            <a:pPr marL="285750" indent="-285750">
              <a:lnSpc>
                <a:spcPct val="150000"/>
              </a:lnSpc>
              <a:buFont typeface="Arial" panose="020B0604020202020204" pitchFamily="34" charset="0"/>
              <a:buChar char="•"/>
            </a:pPr>
            <a:r>
              <a:rPr lang="en-IN" dirty="0">
                <a:solidFill>
                  <a:schemeClr val="bg1"/>
                </a:solidFill>
              </a:rPr>
              <a:t>They are operating Ten 2 – Tier cities across India</a:t>
            </a:r>
          </a:p>
        </p:txBody>
      </p:sp>
      <p:pic>
        <p:nvPicPr>
          <p:cNvPr id="5" name="Picture 4">
            <a:extLst>
              <a:ext uri="{FF2B5EF4-FFF2-40B4-BE49-F238E27FC236}">
                <a16:creationId xmlns:a16="http://schemas.microsoft.com/office/drawing/2014/main" id="{F6CB72F5-A098-213F-53DF-A9F7971A2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168" y="1612755"/>
            <a:ext cx="5200650" cy="4352925"/>
          </a:xfrm>
          <a:prstGeom prst="rect">
            <a:avLst/>
          </a:prstGeom>
        </p:spPr>
      </p:pic>
    </p:spTree>
    <p:extLst>
      <p:ext uri="{BB962C8B-B14F-4D97-AF65-F5344CB8AC3E}">
        <p14:creationId xmlns:p14="http://schemas.microsoft.com/office/powerpoint/2010/main" val="3640909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6FD27DC-5A19-73BC-89B0-AA2FC5EAB5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71939DF-6C8E-E7D2-3B08-968B7DD7E98D}"/>
              </a:ext>
            </a:extLst>
          </p:cNvPr>
          <p:cNvSpPr txBox="1"/>
          <p:nvPr/>
        </p:nvSpPr>
        <p:spPr>
          <a:xfrm>
            <a:off x="3599872" y="2967335"/>
            <a:ext cx="5396345" cy="923330"/>
          </a:xfrm>
          <a:prstGeom prst="rect">
            <a:avLst/>
          </a:prstGeom>
          <a:noFill/>
        </p:spPr>
        <p:txBody>
          <a:bodyPr wrap="square" rtlCol="0">
            <a:spAutoFit/>
          </a:bodyPr>
          <a:lstStyle/>
          <a:p>
            <a:r>
              <a:rPr lang="en-IN" sz="5400" dirty="0">
                <a:solidFill>
                  <a:schemeClr val="bg1"/>
                </a:solidFill>
              </a:rPr>
              <a:t>Recommendations</a:t>
            </a:r>
          </a:p>
        </p:txBody>
      </p:sp>
    </p:spTree>
    <p:extLst>
      <p:ext uri="{BB962C8B-B14F-4D97-AF65-F5344CB8AC3E}">
        <p14:creationId xmlns:p14="http://schemas.microsoft.com/office/powerpoint/2010/main" val="205053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DD69ADE-F366-F3EA-50D3-A689368C30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9D0EA7A-6291-D460-E074-6FFEA2968B14}"/>
              </a:ext>
            </a:extLst>
          </p:cNvPr>
          <p:cNvSpPr txBox="1"/>
          <p:nvPr/>
        </p:nvSpPr>
        <p:spPr>
          <a:xfrm>
            <a:off x="638640" y="465016"/>
            <a:ext cx="3269673" cy="523220"/>
          </a:xfrm>
          <a:prstGeom prst="rect">
            <a:avLst/>
          </a:prstGeom>
          <a:noFill/>
        </p:spPr>
        <p:txBody>
          <a:bodyPr wrap="square" rtlCol="0">
            <a:spAutoFit/>
          </a:bodyPr>
          <a:lstStyle/>
          <a:p>
            <a:r>
              <a:rPr lang="en-IN" sz="2800" dirty="0">
                <a:solidFill>
                  <a:schemeClr val="bg1"/>
                </a:solidFill>
              </a:rPr>
              <a:t>Recommendations</a:t>
            </a:r>
          </a:p>
        </p:txBody>
      </p:sp>
      <p:sp>
        <p:nvSpPr>
          <p:cNvPr id="3" name="TextBox 2">
            <a:extLst>
              <a:ext uri="{FF2B5EF4-FFF2-40B4-BE49-F238E27FC236}">
                <a16:creationId xmlns:a16="http://schemas.microsoft.com/office/drawing/2014/main" id="{A746F1A9-E676-8E29-38AA-8F0B73B23F91}"/>
              </a:ext>
            </a:extLst>
          </p:cNvPr>
          <p:cNvSpPr txBox="1"/>
          <p:nvPr/>
        </p:nvSpPr>
        <p:spPr>
          <a:xfrm>
            <a:off x="638640" y="1116623"/>
            <a:ext cx="10211068" cy="54508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rgbClr val="1FC998"/>
                </a:solidFill>
              </a:rPr>
              <a:t>Goodcabs</a:t>
            </a:r>
            <a:r>
              <a:rPr lang="en-IN" dirty="0">
                <a:solidFill>
                  <a:schemeClr val="bg1"/>
                </a:solidFill>
              </a:rPr>
              <a:t> to start tourist packages which include best tourist attractions in the city with a attractive price helps to attract tourists</a:t>
            </a:r>
          </a:p>
          <a:p>
            <a:pPr marL="285750" indent="-285750">
              <a:lnSpc>
                <a:spcPct val="150000"/>
              </a:lnSpc>
              <a:buFont typeface="Arial" panose="020B0604020202020204" pitchFamily="34" charset="0"/>
              <a:buChar char="•"/>
            </a:pPr>
            <a:r>
              <a:rPr lang="en-IN" dirty="0">
                <a:solidFill>
                  <a:schemeClr val="bg1"/>
                </a:solidFill>
              </a:rPr>
              <a:t>Develop an app which gives live tracking of cab and on spot cab bookings with mobile and sharing cab live tracking to others which in case of safety and security</a:t>
            </a:r>
          </a:p>
          <a:p>
            <a:pPr marL="285750" indent="-285750">
              <a:lnSpc>
                <a:spcPct val="150000"/>
              </a:lnSpc>
              <a:buFont typeface="Arial" panose="020B0604020202020204" pitchFamily="34" charset="0"/>
              <a:buChar char="•"/>
            </a:pPr>
            <a:r>
              <a:rPr lang="en-IN" dirty="0">
                <a:solidFill>
                  <a:schemeClr val="bg1"/>
                </a:solidFill>
              </a:rPr>
              <a:t>Share information about the tourism packages in the app  </a:t>
            </a:r>
          </a:p>
          <a:p>
            <a:pPr marL="285750" indent="-285750">
              <a:lnSpc>
                <a:spcPct val="150000"/>
              </a:lnSpc>
              <a:buFont typeface="Arial" panose="020B0604020202020204" pitchFamily="34" charset="0"/>
              <a:buChar char="•"/>
            </a:pPr>
            <a:r>
              <a:rPr lang="en-IN" dirty="0">
                <a:solidFill>
                  <a:schemeClr val="bg1"/>
                </a:solidFill>
              </a:rPr>
              <a:t>Collaborate with Malls , Restaurants and Hotels where people use the cabs mostly and offer discount prices to the customers from bookings from collaborations</a:t>
            </a:r>
          </a:p>
          <a:p>
            <a:pPr marL="285750" indent="-285750">
              <a:lnSpc>
                <a:spcPct val="150000"/>
              </a:lnSpc>
              <a:buFont typeface="Arial" panose="020B0604020202020204" pitchFamily="34" charset="0"/>
              <a:buChar char="•"/>
            </a:pPr>
            <a:r>
              <a:rPr lang="en-IN" dirty="0">
                <a:solidFill>
                  <a:schemeClr val="bg1"/>
                </a:solidFill>
              </a:rPr>
              <a:t>Partner with events and advertise that ride to event with discount price </a:t>
            </a:r>
          </a:p>
          <a:p>
            <a:pPr marL="285750" indent="-285750">
              <a:lnSpc>
                <a:spcPct val="150000"/>
              </a:lnSpc>
              <a:buFont typeface="Arial" panose="020B0604020202020204" pitchFamily="34" charset="0"/>
              <a:buChar char="•"/>
            </a:pPr>
            <a:r>
              <a:rPr lang="en-IN" dirty="0">
                <a:solidFill>
                  <a:schemeClr val="bg1"/>
                </a:solidFill>
              </a:rPr>
              <a:t>Adopt to EV vehicles and offer discounts for booking EV cabs which helps to reduce emissions</a:t>
            </a:r>
          </a:p>
          <a:p>
            <a:pPr marL="285750" indent="-285750">
              <a:lnSpc>
                <a:spcPct val="150000"/>
              </a:lnSpc>
              <a:buFont typeface="Arial" panose="020B0604020202020204" pitchFamily="34" charset="0"/>
              <a:buChar char="•"/>
            </a:pPr>
            <a:r>
              <a:rPr lang="en-IN" dirty="0">
                <a:solidFill>
                  <a:schemeClr val="bg1"/>
                </a:solidFill>
              </a:rPr>
              <a:t>Gather feedback data from the passengers to understand the behaviour of the passengers and feedback about drivers </a:t>
            </a:r>
          </a:p>
          <a:p>
            <a:pPr marL="285750" indent="-285750">
              <a:lnSpc>
                <a:spcPct val="150000"/>
              </a:lnSpc>
              <a:buFont typeface="Arial" panose="020B0604020202020204" pitchFamily="34" charset="0"/>
              <a:buChar char="•"/>
            </a:pPr>
            <a:r>
              <a:rPr lang="en-IN" dirty="0">
                <a:solidFill>
                  <a:schemeClr val="bg1"/>
                </a:solidFill>
              </a:rPr>
              <a:t>Start a initiate to add points when they review which can benefit for the cab rides in the future with the help of those points</a:t>
            </a:r>
          </a:p>
        </p:txBody>
      </p:sp>
    </p:spTree>
    <p:extLst>
      <p:ext uri="{BB962C8B-B14F-4D97-AF65-F5344CB8AC3E}">
        <p14:creationId xmlns:p14="http://schemas.microsoft.com/office/powerpoint/2010/main" val="424916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3543C7AE-2857-7E68-5E74-A47086FB2A81}"/>
            </a:ext>
          </a:extLst>
        </p:cNvPr>
        <p:cNvGrpSpPr/>
        <p:nvPr/>
      </p:nvGrpSpPr>
      <p:grpSpPr>
        <a:xfrm>
          <a:off x="0" y="0"/>
          <a:ext cx="0" cy="0"/>
          <a:chOff x="0" y="0"/>
          <a:chExt cx="0" cy="0"/>
        </a:xfrm>
      </p:grpSpPr>
      <p:pic>
        <p:nvPicPr>
          <p:cNvPr id="3" name="DJI_0115 (1)">
            <a:hlinkClick r:id="" action="ppaction://media"/>
            <a:extLst>
              <a:ext uri="{FF2B5EF4-FFF2-40B4-BE49-F238E27FC236}">
                <a16:creationId xmlns:a16="http://schemas.microsoft.com/office/drawing/2014/main" id="{1A5E69BC-7752-D328-13F4-B37101B29B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206350" cy="6858000"/>
          </a:xfrm>
          <a:prstGeom prst="rect">
            <a:avLst/>
          </a:prstGeom>
        </p:spPr>
      </p:pic>
      <p:sp>
        <p:nvSpPr>
          <p:cNvPr id="4" name="TextBox 3">
            <a:extLst>
              <a:ext uri="{FF2B5EF4-FFF2-40B4-BE49-F238E27FC236}">
                <a16:creationId xmlns:a16="http://schemas.microsoft.com/office/drawing/2014/main" id="{E5505A21-1EFA-A2A1-874D-4A22BE171C13}"/>
              </a:ext>
            </a:extLst>
          </p:cNvPr>
          <p:cNvSpPr txBox="1"/>
          <p:nvPr/>
        </p:nvSpPr>
        <p:spPr>
          <a:xfrm>
            <a:off x="7823375" y="6962707"/>
            <a:ext cx="3912577" cy="10464403"/>
          </a:xfrm>
          <a:prstGeom prst="rect">
            <a:avLst/>
          </a:prstGeom>
          <a:noFill/>
        </p:spPr>
        <p:txBody>
          <a:bodyPr wrap="square" rtlCol="0">
            <a:spAutoFit/>
          </a:bodyPr>
          <a:lstStyle/>
          <a:p>
            <a:pPr algn="ctr"/>
            <a:endParaRPr lang="en-IN" sz="3200" dirty="0">
              <a:solidFill>
                <a:schemeClr val="bg1"/>
              </a:solidFill>
            </a:endParaRPr>
          </a:p>
          <a:p>
            <a:pPr algn="ctr"/>
            <a:endParaRPr lang="en-IN" sz="3200" dirty="0">
              <a:solidFill>
                <a:schemeClr val="bg1"/>
              </a:solidFill>
            </a:endParaRPr>
          </a:p>
          <a:p>
            <a:pPr algn="ctr"/>
            <a:r>
              <a:rPr lang="en-IN" sz="3200" dirty="0">
                <a:solidFill>
                  <a:srgbClr val="1FC998"/>
                </a:solidFill>
              </a:rPr>
              <a:t>Special Thanks To </a:t>
            </a:r>
          </a:p>
          <a:p>
            <a:pPr algn="ctr"/>
            <a:r>
              <a:rPr lang="en-IN" sz="3200" dirty="0">
                <a:solidFill>
                  <a:schemeClr val="bg1"/>
                </a:solidFill>
              </a:rPr>
              <a:t>Dhaval Patel Sir</a:t>
            </a:r>
          </a:p>
          <a:p>
            <a:pPr algn="ctr"/>
            <a:r>
              <a:rPr lang="en-IN" sz="3200" dirty="0">
                <a:solidFill>
                  <a:schemeClr val="bg1"/>
                </a:solidFill>
              </a:rPr>
              <a:t>Hemanand Vadivel Sir</a:t>
            </a:r>
          </a:p>
          <a:p>
            <a:pPr algn="ctr"/>
            <a:r>
              <a:rPr lang="en-IN" sz="3200" dirty="0">
                <a:solidFill>
                  <a:schemeClr val="bg1"/>
                </a:solidFill>
              </a:rPr>
              <a:t>Bruce Hariyali Sir</a:t>
            </a:r>
          </a:p>
          <a:p>
            <a:pPr algn="ctr"/>
            <a:r>
              <a:rPr lang="en-IN" sz="3200" dirty="0">
                <a:solidFill>
                  <a:schemeClr val="bg1"/>
                </a:solidFill>
              </a:rPr>
              <a:t>Codebasics</a:t>
            </a:r>
          </a:p>
          <a:p>
            <a:pPr algn="ctr"/>
            <a:endParaRPr lang="en-IN" sz="3200" dirty="0">
              <a:solidFill>
                <a:schemeClr val="bg1"/>
              </a:solidFill>
            </a:endParaRPr>
          </a:p>
          <a:p>
            <a:pPr algn="ctr"/>
            <a:r>
              <a:rPr lang="en-IN" sz="3200" dirty="0">
                <a:solidFill>
                  <a:srgbClr val="1FC998"/>
                </a:solidFill>
              </a:rPr>
              <a:t>Thanks To </a:t>
            </a:r>
          </a:p>
          <a:p>
            <a:pPr algn="ctr"/>
            <a:r>
              <a:rPr lang="en-IN" sz="3200" dirty="0">
                <a:solidFill>
                  <a:schemeClr val="bg1"/>
                </a:solidFill>
              </a:rPr>
              <a:t>Sourav Saahoo</a:t>
            </a:r>
          </a:p>
          <a:p>
            <a:pPr algn="ctr"/>
            <a:r>
              <a:rPr lang="en-IN" sz="3200" dirty="0">
                <a:solidFill>
                  <a:schemeClr val="bg1"/>
                </a:solidFill>
              </a:rPr>
              <a:t>Pooja S</a:t>
            </a:r>
          </a:p>
          <a:p>
            <a:pPr algn="ctr"/>
            <a:r>
              <a:rPr lang="en-IN" sz="3200" dirty="0">
                <a:solidFill>
                  <a:schemeClr val="bg1"/>
                </a:solidFill>
              </a:rPr>
              <a:t>Bas Dohmen</a:t>
            </a: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r>
              <a:rPr lang="en-IN" sz="6600" dirty="0">
                <a:solidFill>
                  <a:srgbClr val="1FC998"/>
                </a:solidFill>
              </a:rPr>
              <a:t>Thank You</a:t>
            </a:r>
          </a:p>
        </p:txBody>
      </p:sp>
    </p:spTree>
    <p:extLst>
      <p:ext uri="{BB962C8B-B14F-4D97-AF65-F5344CB8AC3E}">
        <p14:creationId xmlns:p14="http://schemas.microsoft.com/office/powerpoint/2010/main" val="347821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grpId="0" nodeType="withEffect">
                                  <p:stCondLst>
                                    <p:cond delay="0"/>
                                  </p:stCondLst>
                                  <p:childTnLst>
                                    <p:animMotion origin="layout" path="M 0.01003 -0.13472 L 0.01537 -1.92037 " pathEditMode="fixed" rAng="0" ptsTypes="AA">
                                      <p:cBhvr>
                                        <p:cTn id="6" dur="20000" fill="hold"/>
                                        <p:tgtEl>
                                          <p:spTgt spid="4"/>
                                        </p:tgtEl>
                                        <p:attrNameLst>
                                          <p:attrName>ppt_x</p:attrName>
                                          <p:attrName>ppt_y</p:attrName>
                                        </p:attrNameLst>
                                      </p:cBhvr>
                                      <p:rCtr x="260" y="-89282"/>
                                    </p:animMotion>
                                  </p:childTnLst>
                                </p:cTn>
                              </p:par>
                              <p:par>
                                <p:cTn id="7" presetID="1" presetClass="mediacall" presetSubtype="0" fill="hold" nodeType="withEffect">
                                  <p:stCondLst>
                                    <p:cond delay="0"/>
                                  </p:stCondLst>
                                  <p:childTnLst>
                                    <p:cmd type="call" cmd="playFrom(0.0)">
                                      <p:cBhvr>
                                        <p:cTn id="8" dur="15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8114D97-5AE4-6AFC-1B88-DEEBC4BDD3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3DB39C-3B97-F03D-7C12-72F4C92D96E6}"/>
              </a:ext>
            </a:extLst>
          </p:cNvPr>
          <p:cNvSpPr txBox="1"/>
          <p:nvPr/>
        </p:nvSpPr>
        <p:spPr>
          <a:xfrm>
            <a:off x="665017" y="711200"/>
            <a:ext cx="3269673" cy="523220"/>
          </a:xfrm>
          <a:prstGeom prst="rect">
            <a:avLst/>
          </a:prstGeom>
          <a:noFill/>
        </p:spPr>
        <p:txBody>
          <a:bodyPr wrap="square" rtlCol="0">
            <a:spAutoFit/>
          </a:bodyPr>
          <a:lstStyle/>
          <a:p>
            <a:r>
              <a:rPr lang="en-IN" sz="2800" dirty="0">
                <a:solidFill>
                  <a:schemeClr val="bg1"/>
                </a:solidFill>
              </a:rPr>
              <a:t>Problem Statement</a:t>
            </a:r>
          </a:p>
        </p:txBody>
      </p:sp>
      <p:sp>
        <p:nvSpPr>
          <p:cNvPr id="4" name="TextBox 3">
            <a:extLst>
              <a:ext uri="{FF2B5EF4-FFF2-40B4-BE49-F238E27FC236}">
                <a16:creationId xmlns:a16="http://schemas.microsoft.com/office/drawing/2014/main" id="{9B0A85C8-B5D6-AC57-16C7-4031BB338584}"/>
              </a:ext>
            </a:extLst>
          </p:cNvPr>
          <p:cNvSpPr txBox="1"/>
          <p:nvPr/>
        </p:nvSpPr>
        <p:spPr>
          <a:xfrm>
            <a:off x="665017" y="1570182"/>
            <a:ext cx="7749310" cy="4481355"/>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1FC998"/>
                </a:solidFill>
              </a:rPr>
              <a:t>Goodcabs</a:t>
            </a:r>
            <a:r>
              <a:rPr lang="en-IN" dirty="0">
                <a:solidFill>
                  <a:schemeClr val="bg1"/>
                </a:solidFill>
              </a:rPr>
              <a:t> has set an ambitious performance targets for 2024</a:t>
            </a:r>
          </a:p>
          <a:p>
            <a:pPr marL="285750" indent="-285750">
              <a:lnSpc>
                <a:spcPct val="150000"/>
              </a:lnSpc>
              <a:buFont typeface="Arial" panose="020B0604020202020204" pitchFamily="34" charset="0"/>
              <a:buChar char="•"/>
            </a:pPr>
            <a:r>
              <a:rPr lang="en-IN" dirty="0">
                <a:solidFill>
                  <a:schemeClr val="bg1"/>
                </a:solidFill>
              </a:rPr>
              <a:t>The goal is to drive their company growth and improve their passengers satisfaction</a:t>
            </a:r>
          </a:p>
          <a:p>
            <a:pPr marL="285750" indent="-285750">
              <a:lnSpc>
                <a:spcPct val="150000"/>
              </a:lnSpc>
              <a:buFont typeface="Arial" panose="020B0604020202020204" pitchFamily="34" charset="0"/>
              <a:buChar char="•"/>
            </a:pPr>
            <a:r>
              <a:rPr lang="en-IN" dirty="0">
                <a:solidFill>
                  <a:schemeClr val="bg1"/>
                </a:solidFill>
              </a:rPr>
              <a:t>As part of this initiative </a:t>
            </a:r>
            <a:r>
              <a:rPr lang="en-IN" dirty="0">
                <a:solidFill>
                  <a:srgbClr val="1FC998"/>
                </a:solidFill>
              </a:rPr>
              <a:t>goodcabs</a:t>
            </a:r>
            <a:r>
              <a:rPr lang="en-IN" dirty="0">
                <a:solidFill>
                  <a:schemeClr val="bg1"/>
                </a:solidFill>
              </a:rPr>
              <a:t> management team wants to understand company performance against some key metrics like</a:t>
            </a:r>
          </a:p>
          <a:p>
            <a:pPr>
              <a:lnSpc>
                <a:spcPct val="150000"/>
              </a:lnSpc>
            </a:pPr>
            <a:r>
              <a:rPr lang="en-IN" dirty="0">
                <a:solidFill>
                  <a:schemeClr val="bg1"/>
                </a:solidFill>
              </a:rPr>
              <a:t>	1. Trip Volume</a:t>
            </a:r>
          </a:p>
          <a:p>
            <a:pPr>
              <a:lnSpc>
                <a:spcPct val="150000"/>
              </a:lnSpc>
            </a:pPr>
            <a:r>
              <a:rPr lang="en-IN" dirty="0">
                <a:solidFill>
                  <a:schemeClr val="bg1"/>
                </a:solidFill>
              </a:rPr>
              <a:t>	2. Passenger Satisfaction</a:t>
            </a:r>
          </a:p>
          <a:p>
            <a:pPr>
              <a:lnSpc>
                <a:spcPct val="150000"/>
              </a:lnSpc>
            </a:pPr>
            <a:r>
              <a:rPr lang="en-IN" dirty="0">
                <a:solidFill>
                  <a:schemeClr val="bg1"/>
                </a:solidFill>
              </a:rPr>
              <a:t>	3. Repeat Passenger Rate</a:t>
            </a:r>
          </a:p>
          <a:p>
            <a:pPr>
              <a:lnSpc>
                <a:spcPct val="150000"/>
              </a:lnSpc>
            </a:pPr>
            <a:r>
              <a:rPr lang="en-IN" dirty="0">
                <a:solidFill>
                  <a:schemeClr val="bg1"/>
                </a:solidFill>
              </a:rPr>
              <a:t>	4. Trip Distribution </a:t>
            </a:r>
          </a:p>
          <a:p>
            <a:pPr>
              <a:lnSpc>
                <a:spcPct val="150000"/>
              </a:lnSpc>
            </a:pPr>
            <a:r>
              <a:rPr lang="en-IN" dirty="0">
                <a:solidFill>
                  <a:schemeClr val="bg1"/>
                </a:solidFill>
              </a:rPr>
              <a:t>	5. Balance between new and repeat passengers </a:t>
            </a:r>
          </a:p>
          <a:p>
            <a:pPr>
              <a:lnSpc>
                <a:spcPct val="150000"/>
              </a:lnSpc>
            </a:pPr>
            <a:endParaRPr lang="en-IN" dirty="0">
              <a:solidFill>
                <a:schemeClr val="bg1"/>
              </a:solidFill>
            </a:endParaRPr>
          </a:p>
        </p:txBody>
      </p:sp>
    </p:spTree>
    <p:extLst>
      <p:ext uri="{BB962C8B-B14F-4D97-AF65-F5344CB8AC3E}">
        <p14:creationId xmlns:p14="http://schemas.microsoft.com/office/powerpoint/2010/main" val="596080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4055B7F-328F-8F43-D0C1-386FFEB426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C852CD-C87F-8987-697B-56C0204FF6B3}"/>
              </a:ext>
            </a:extLst>
          </p:cNvPr>
          <p:cNvSpPr txBox="1"/>
          <p:nvPr/>
        </p:nvSpPr>
        <p:spPr>
          <a:xfrm>
            <a:off x="665017" y="711200"/>
            <a:ext cx="3269673" cy="523220"/>
          </a:xfrm>
          <a:prstGeom prst="rect">
            <a:avLst/>
          </a:prstGeom>
          <a:noFill/>
        </p:spPr>
        <p:txBody>
          <a:bodyPr wrap="square" rtlCol="0">
            <a:spAutoFit/>
          </a:bodyPr>
          <a:lstStyle/>
          <a:p>
            <a:r>
              <a:rPr lang="en-IN" sz="2800" dirty="0">
                <a:solidFill>
                  <a:schemeClr val="bg1"/>
                </a:solidFill>
              </a:rPr>
              <a:t>Objectives</a:t>
            </a:r>
          </a:p>
        </p:txBody>
      </p:sp>
      <p:sp>
        <p:nvSpPr>
          <p:cNvPr id="5" name="TextBox 4">
            <a:extLst>
              <a:ext uri="{FF2B5EF4-FFF2-40B4-BE49-F238E27FC236}">
                <a16:creationId xmlns:a16="http://schemas.microsoft.com/office/drawing/2014/main" id="{62CD5235-116A-9860-C298-B165E8C8E724}"/>
              </a:ext>
            </a:extLst>
          </p:cNvPr>
          <p:cNvSpPr txBox="1"/>
          <p:nvPr/>
        </p:nvSpPr>
        <p:spPr>
          <a:xfrm>
            <a:off x="665017" y="1234420"/>
            <a:ext cx="6456219" cy="406265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sz="2000" dirty="0">
                <a:solidFill>
                  <a:schemeClr val="bg1"/>
                </a:solidFill>
              </a:rPr>
              <a:t>Data exploration by analysing datasets and metadata</a:t>
            </a:r>
          </a:p>
          <a:p>
            <a:pPr marL="285750" indent="-285750">
              <a:lnSpc>
                <a:spcPct val="200000"/>
              </a:lnSpc>
              <a:buFont typeface="Arial" panose="020B0604020202020204" pitchFamily="34" charset="0"/>
              <a:buChar char="•"/>
            </a:pPr>
            <a:r>
              <a:rPr lang="en-IN" sz="2000" dirty="0">
                <a:solidFill>
                  <a:schemeClr val="bg1"/>
                </a:solidFill>
              </a:rPr>
              <a:t>Designing a Metrics Dashboard</a:t>
            </a:r>
          </a:p>
          <a:p>
            <a:pPr marL="285750" indent="-285750">
              <a:lnSpc>
                <a:spcPct val="200000"/>
              </a:lnSpc>
              <a:buFont typeface="Arial" panose="020B0604020202020204" pitchFamily="34" charset="0"/>
              <a:buChar char="•"/>
            </a:pPr>
            <a:r>
              <a:rPr lang="en-IN" sz="2000" dirty="0">
                <a:solidFill>
                  <a:schemeClr val="bg1"/>
                </a:solidFill>
              </a:rPr>
              <a:t>Addressing Business Requests</a:t>
            </a:r>
          </a:p>
          <a:p>
            <a:pPr marL="285750" indent="-285750">
              <a:lnSpc>
                <a:spcPct val="200000"/>
              </a:lnSpc>
              <a:buFont typeface="Arial" panose="020B0604020202020204" pitchFamily="34" charset="0"/>
              <a:buChar char="•"/>
            </a:pPr>
            <a:r>
              <a:rPr lang="en-IN" sz="2000" dirty="0">
                <a:solidFill>
                  <a:schemeClr val="bg1"/>
                </a:solidFill>
              </a:rPr>
              <a:t>Addressing Primary and further questions</a:t>
            </a:r>
          </a:p>
          <a:p>
            <a:pPr marL="285750" indent="-285750">
              <a:lnSpc>
                <a:spcPct val="200000"/>
              </a:lnSpc>
              <a:buFont typeface="Arial" panose="020B0604020202020204" pitchFamily="34" charset="0"/>
              <a:buChar char="•"/>
            </a:pPr>
            <a:r>
              <a:rPr lang="en-IN" sz="2000" dirty="0">
                <a:solidFill>
                  <a:schemeClr val="bg1"/>
                </a:solidFill>
              </a:rPr>
              <a:t>Insights</a:t>
            </a:r>
          </a:p>
          <a:p>
            <a:pPr marL="285750" indent="-285750">
              <a:lnSpc>
                <a:spcPct val="200000"/>
              </a:lnSpc>
              <a:buFont typeface="Arial" panose="020B0604020202020204" pitchFamily="34" charset="0"/>
              <a:buChar char="•"/>
            </a:pPr>
            <a:r>
              <a:rPr lang="en-IN" sz="2000" dirty="0">
                <a:solidFill>
                  <a:schemeClr val="bg1"/>
                </a:solidFill>
              </a:rPr>
              <a:t>Recommendations to </a:t>
            </a:r>
            <a:r>
              <a:rPr lang="en-IN" sz="2000" dirty="0">
                <a:solidFill>
                  <a:srgbClr val="1FC998"/>
                </a:solidFill>
              </a:rPr>
              <a:t>Goodcabs</a:t>
            </a: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95673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1978891-31B5-64C3-75C4-9AF1912376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9602BF-A08F-F0D1-07AB-7321EC38DA4F}"/>
              </a:ext>
            </a:extLst>
          </p:cNvPr>
          <p:cNvSpPr txBox="1"/>
          <p:nvPr/>
        </p:nvSpPr>
        <p:spPr>
          <a:xfrm>
            <a:off x="665017" y="447431"/>
            <a:ext cx="3269673" cy="523220"/>
          </a:xfrm>
          <a:prstGeom prst="rect">
            <a:avLst/>
          </a:prstGeom>
          <a:noFill/>
        </p:spPr>
        <p:txBody>
          <a:bodyPr wrap="square" rtlCol="0">
            <a:spAutoFit/>
          </a:bodyPr>
          <a:lstStyle/>
          <a:p>
            <a:r>
              <a:rPr lang="en-IN" sz="2800" dirty="0">
                <a:solidFill>
                  <a:schemeClr val="bg1"/>
                </a:solidFill>
              </a:rPr>
              <a:t>Data Exploration</a:t>
            </a:r>
          </a:p>
        </p:txBody>
      </p:sp>
      <p:sp>
        <p:nvSpPr>
          <p:cNvPr id="3" name="TextBox 2">
            <a:extLst>
              <a:ext uri="{FF2B5EF4-FFF2-40B4-BE49-F238E27FC236}">
                <a16:creationId xmlns:a16="http://schemas.microsoft.com/office/drawing/2014/main" id="{C0EC7420-2CF4-A499-4643-2A3810735988}"/>
              </a:ext>
            </a:extLst>
          </p:cNvPr>
          <p:cNvSpPr txBox="1"/>
          <p:nvPr/>
        </p:nvSpPr>
        <p:spPr>
          <a:xfrm>
            <a:off x="665017" y="1225628"/>
            <a:ext cx="8625343" cy="5493812"/>
          </a:xfrm>
          <a:prstGeom prst="rect">
            <a:avLst/>
          </a:prstGeom>
          <a:noFill/>
        </p:spPr>
        <p:txBody>
          <a:bodyPr wrap="square" rtlCol="0">
            <a:spAutoFit/>
          </a:bodyPr>
          <a:lstStyle/>
          <a:p>
            <a:pPr marL="342900" indent="-342900">
              <a:lnSpc>
                <a:spcPct val="150000"/>
              </a:lnSpc>
              <a:buFont typeface="+mj-lt"/>
              <a:buAutoNum type="arabicPeriod"/>
            </a:pPr>
            <a:r>
              <a:rPr lang="en-IN" dirty="0">
                <a:solidFill>
                  <a:schemeClr val="bg1"/>
                </a:solidFill>
              </a:rPr>
              <a:t>Dimension Tables</a:t>
            </a:r>
          </a:p>
          <a:p>
            <a:pPr marL="800100" lvl="1" indent="-342900">
              <a:lnSpc>
                <a:spcPct val="150000"/>
              </a:lnSpc>
              <a:buFont typeface="Arial" panose="020B0604020202020204" pitchFamily="34" charset="0"/>
              <a:buChar char="•"/>
            </a:pPr>
            <a:r>
              <a:rPr lang="en-IN" dirty="0">
                <a:solidFill>
                  <a:schemeClr val="bg1"/>
                </a:solidFill>
              </a:rPr>
              <a:t>Dim_city</a:t>
            </a:r>
          </a:p>
          <a:p>
            <a:pPr marL="800100" lvl="1" indent="-342900">
              <a:lnSpc>
                <a:spcPct val="150000"/>
              </a:lnSpc>
              <a:buFont typeface="Arial" panose="020B0604020202020204" pitchFamily="34" charset="0"/>
              <a:buChar char="•"/>
            </a:pPr>
            <a:r>
              <a:rPr lang="en-IN" dirty="0">
                <a:solidFill>
                  <a:schemeClr val="bg1"/>
                </a:solidFill>
              </a:rPr>
              <a:t>Dim_date</a:t>
            </a:r>
          </a:p>
          <a:p>
            <a:pPr marL="800100" lvl="1" indent="-342900">
              <a:lnSpc>
                <a:spcPct val="150000"/>
              </a:lnSpc>
              <a:buFont typeface="Arial" panose="020B0604020202020204" pitchFamily="34" charset="0"/>
              <a:buChar char="•"/>
            </a:pPr>
            <a:r>
              <a:rPr lang="en-IN" dirty="0">
                <a:solidFill>
                  <a:schemeClr val="bg1"/>
                </a:solidFill>
              </a:rPr>
              <a:t>Dim_repeat_trip_distribution</a:t>
            </a:r>
          </a:p>
          <a:p>
            <a:pPr marL="342900" indent="-342900">
              <a:lnSpc>
                <a:spcPct val="150000"/>
              </a:lnSpc>
              <a:buFont typeface="+mj-lt"/>
              <a:buAutoNum type="arabicPeriod"/>
            </a:pPr>
            <a:r>
              <a:rPr lang="en-IN" dirty="0">
                <a:solidFill>
                  <a:schemeClr val="bg1"/>
                </a:solidFill>
              </a:rPr>
              <a:t>Fact Tables</a:t>
            </a:r>
          </a:p>
          <a:p>
            <a:pPr marL="800100" lvl="1" indent="-342900">
              <a:lnSpc>
                <a:spcPct val="150000"/>
              </a:lnSpc>
              <a:buFont typeface="Arial" panose="020B0604020202020204" pitchFamily="34" charset="0"/>
              <a:buChar char="•"/>
            </a:pPr>
            <a:r>
              <a:rPr lang="en-IN" dirty="0">
                <a:solidFill>
                  <a:schemeClr val="bg1"/>
                </a:solidFill>
              </a:rPr>
              <a:t>Fact passenger summary</a:t>
            </a:r>
          </a:p>
          <a:p>
            <a:pPr marL="800100" lvl="1" indent="-342900">
              <a:lnSpc>
                <a:spcPct val="150000"/>
              </a:lnSpc>
              <a:buFont typeface="Arial" panose="020B0604020202020204" pitchFamily="34" charset="0"/>
              <a:buChar char="•"/>
            </a:pPr>
            <a:r>
              <a:rPr lang="en-IN" dirty="0">
                <a:solidFill>
                  <a:schemeClr val="bg1"/>
                </a:solidFill>
              </a:rPr>
              <a:t>Fact trips</a:t>
            </a:r>
          </a:p>
          <a:p>
            <a:pPr marL="342900" indent="-342900">
              <a:lnSpc>
                <a:spcPct val="150000"/>
              </a:lnSpc>
              <a:buFont typeface="+mj-lt"/>
              <a:buAutoNum type="arabicPeriod"/>
            </a:pPr>
            <a:r>
              <a:rPr lang="en-IN" dirty="0">
                <a:solidFill>
                  <a:schemeClr val="bg1"/>
                </a:solidFill>
              </a:rPr>
              <a:t>Targets Tables</a:t>
            </a:r>
          </a:p>
          <a:p>
            <a:pPr marL="800100" lvl="1" indent="-342900">
              <a:lnSpc>
                <a:spcPct val="150000"/>
              </a:lnSpc>
              <a:buFont typeface="Arial" panose="020B0604020202020204" pitchFamily="34" charset="0"/>
              <a:buChar char="•"/>
            </a:pPr>
            <a:r>
              <a:rPr lang="en-IN" dirty="0">
                <a:solidFill>
                  <a:schemeClr val="bg1"/>
                </a:solidFill>
              </a:rPr>
              <a:t>City Target Passengers Rating</a:t>
            </a:r>
          </a:p>
          <a:p>
            <a:pPr marL="800100" lvl="1" indent="-342900">
              <a:lnSpc>
                <a:spcPct val="150000"/>
              </a:lnSpc>
              <a:buFont typeface="Arial" panose="020B0604020202020204" pitchFamily="34" charset="0"/>
              <a:buChar char="•"/>
            </a:pPr>
            <a:r>
              <a:rPr lang="en-IN" dirty="0">
                <a:solidFill>
                  <a:schemeClr val="bg1"/>
                </a:solidFill>
              </a:rPr>
              <a:t>Monthly target new passengers</a:t>
            </a:r>
          </a:p>
          <a:p>
            <a:pPr marL="800100" lvl="1" indent="-342900">
              <a:lnSpc>
                <a:spcPct val="150000"/>
              </a:lnSpc>
              <a:buFont typeface="Arial" panose="020B0604020202020204" pitchFamily="34" charset="0"/>
              <a:buChar char="•"/>
            </a:pPr>
            <a:r>
              <a:rPr lang="en-IN" dirty="0">
                <a:solidFill>
                  <a:schemeClr val="bg1"/>
                </a:solidFill>
              </a:rPr>
              <a:t>Monthly target trips</a:t>
            </a:r>
          </a:p>
          <a:p>
            <a:endParaRPr lang="en-IN" dirty="0">
              <a:solidFill>
                <a:schemeClr val="bg1"/>
              </a:solidFill>
            </a:endParaRPr>
          </a:p>
          <a:p>
            <a:endParaRPr lang="en-IN" dirty="0">
              <a:solidFill>
                <a:schemeClr val="bg1"/>
              </a:solidFill>
            </a:endParaRPr>
          </a:p>
          <a:p>
            <a:pPr lvl="1"/>
            <a:endParaRPr lang="en-IN" dirty="0">
              <a:solidFill>
                <a:schemeClr val="bg1"/>
              </a:solidFill>
            </a:endParaRPr>
          </a:p>
        </p:txBody>
      </p:sp>
    </p:spTree>
    <p:extLst>
      <p:ext uri="{BB962C8B-B14F-4D97-AF65-F5344CB8AC3E}">
        <p14:creationId xmlns:p14="http://schemas.microsoft.com/office/powerpoint/2010/main" val="421674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2B9A773-EA8B-2D0F-4D1D-26F7414E28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13D55D-E490-EB50-FB4D-3B61A846D8B5}"/>
              </a:ext>
            </a:extLst>
          </p:cNvPr>
          <p:cNvSpPr txBox="1"/>
          <p:nvPr/>
        </p:nvSpPr>
        <p:spPr>
          <a:xfrm>
            <a:off x="3634508" y="2967335"/>
            <a:ext cx="6160655" cy="923330"/>
          </a:xfrm>
          <a:prstGeom prst="rect">
            <a:avLst/>
          </a:prstGeom>
          <a:noFill/>
        </p:spPr>
        <p:txBody>
          <a:bodyPr wrap="square" rtlCol="0">
            <a:spAutoFit/>
          </a:bodyPr>
          <a:lstStyle/>
          <a:p>
            <a:r>
              <a:rPr lang="en-IN" sz="5400" dirty="0">
                <a:solidFill>
                  <a:schemeClr val="bg1"/>
                </a:solidFill>
              </a:rPr>
              <a:t>Business Requests</a:t>
            </a:r>
          </a:p>
        </p:txBody>
      </p:sp>
    </p:spTree>
    <p:extLst>
      <p:ext uri="{BB962C8B-B14F-4D97-AF65-F5344CB8AC3E}">
        <p14:creationId xmlns:p14="http://schemas.microsoft.com/office/powerpoint/2010/main" val="36388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9961F7E-F0D1-79E5-C052-F4E499C959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F38F97-0235-9A7D-F42A-52222D70FFB6}"/>
              </a:ext>
            </a:extLst>
          </p:cNvPr>
          <p:cNvSpPr txBox="1"/>
          <p:nvPr/>
        </p:nvSpPr>
        <p:spPr>
          <a:xfrm>
            <a:off x="397163" y="323273"/>
            <a:ext cx="10935855" cy="1246495"/>
          </a:xfrm>
          <a:prstGeom prst="rect">
            <a:avLst/>
          </a:prstGeom>
          <a:noFill/>
        </p:spPr>
        <p:txBody>
          <a:bodyPr wrap="square" rtlCol="0">
            <a:spAutoFit/>
          </a:bodyPr>
          <a:lstStyle/>
          <a:p>
            <a:r>
              <a:rPr lang="en-US" sz="1500" dirty="0">
                <a:solidFill>
                  <a:schemeClr val="bg1"/>
                </a:solidFill>
              </a:rPr>
              <a:t>Business Request - 1: </a:t>
            </a:r>
          </a:p>
          <a:p>
            <a:r>
              <a:rPr lang="en-US" sz="1500" dirty="0">
                <a:solidFill>
                  <a:schemeClr val="bg1"/>
                </a:solidFill>
              </a:rPr>
              <a:t>City-Level Fare and Trip Summary Report</a:t>
            </a:r>
          </a:p>
          <a:p>
            <a:r>
              <a:rPr lang="en-US" sz="1500" dirty="0">
                <a:solidFill>
                  <a:schemeClr val="bg1"/>
                </a:solidFill>
              </a:rPr>
              <a:t>Generate a report that displays the total trips, average fare per km, average fare per trip, and the percentage contribution of each city’s trips to the overall trips. This report will help in assessing trip volume, pricing efficiency, and each city’s contribution to the overall trip count. Fields:city_name,total_trips,avg_fare_per_km,avg_fare_per trip,%_contribution_to_total_trips</a:t>
            </a:r>
            <a:endParaRPr lang="en-IN" sz="1500" dirty="0">
              <a:solidFill>
                <a:schemeClr val="bg1"/>
              </a:solidFill>
            </a:endParaRPr>
          </a:p>
        </p:txBody>
      </p:sp>
      <p:pic>
        <p:nvPicPr>
          <p:cNvPr id="5" name="Picture 4">
            <a:extLst>
              <a:ext uri="{FF2B5EF4-FFF2-40B4-BE49-F238E27FC236}">
                <a16:creationId xmlns:a16="http://schemas.microsoft.com/office/drawing/2014/main" id="{D0656F1C-16E7-E4E7-1993-F0F563740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113" y="2291739"/>
            <a:ext cx="9565721" cy="3242357"/>
          </a:xfrm>
          <a:prstGeom prst="rect">
            <a:avLst/>
          </a:prstGeom>
        </p:spPr>
      </p:pic>
      <p:sp>
        <p:nvSpPr>
          <p:cNvPr id="3" name="TextBox 2">
            <a:extLst>
              <a:ext uri="{FF2B5EF4-FFF2-40B4-BE49-F238E27FC236}">
                <a16:creationId xmlns:a16="http://schemas.microsoft.com/office/drawing/2014/main" id="{03A31E49-EBC5-4852-35DF-169F99489B11}"/>
              </a:ext>
            </a:extLst>
          </p:cNvPr>
          <p:cNvSpPr txBox="1"/>
          <p:nvPr/>
        </p:nvSpPr>
        <p:spPr>
          <a:xfrm>
            <a:off x="599386" y="3543586"/>
            <a:ext cx="1330036" cy="369332"/>
          </a:xfrm>
          <a:prstGeom prst="rect">
            <a:avLst/>
          </a:prstGeom>
          <a:noFill/>
        </p:spPr>
        <p:txBody>
          <a:bodyPr wrap="square" rtlCol="0">
            <a:spAutoFit/>
          </a:bodyPr>
          <a:lstStyle/>
          <a:p>
            <a:r>
              <a:rPr lang="en-IN" dirty="0">
                <a:solidFill>
                  <a:schemeClr val="bg1"/>
                </a:solidFill>
              </a:rPr>
              <a:t>Query:</a:t>
            </a:r>
          </a:p>
        </p:txBody>
      </p:sp>
    </p:spTree>
    <p:extLst>
      <p:ext uri="{BB962C8B-B14F-4D97-AF65-F5344CB8AC3E}">
        <p14:creationId xmlns:p14="http://schemas.microsoft.com/office/powerpoint/2010/main" val="133074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2521</TotalTime>
  <Words>3741</Words>
  <Application>Microsoft Office PowerPoint</Application>
  <PresentationFormat>Widescreen</PresentationFormat>
  <Paragraphs>342</Paragraphs>
  <Slides>42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LAPIZ ABHI</dc:creator>
  <cp:lastModifiedBy>LAPIZ ABHI</cp:lastModifiedBy>
  <cp:revision>52</cp:revision>
  <dcterms:created xsi:type="dcterms:W3CDTF">2024-11-27T11:30:45Z</dcterms:created>
  <dcterms:modified xsi:type="dcterms:W3CDTF">2025-01-03T02:17:11Z</dcterms:modified>
</cp:coreProperties>
</file>